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23"/>
  </p:notesMasterIdLst>
  <p:handoutMasterIdLst>
    <p:handoutMasterId r:id="rId24"/>
  </p:handoutMasterIdLst>
  <p:sldIdLst>
    <p:sldId id="292" r:id="rId6"/>
    <p:sldId id="347" r:id="rId7"/>
    <p:sldId id="338" r:id="rId8"/>
    <p:sldId id="337" r:id="rId9"/>
    <p:sldId id="348" r:id="rId10"/>
    <p:sldId id="344" r:id="rId11"/>
    <p:sldId id="349" r:id="rId12"/>
    <p:sldId id="298" r:id="rId13"/>
    <p:sldId id="327" r:id="rId14"/>
    <p:sldId id="301" r:id="rId15"/>
    <p:sldId id="297" r:id="rId16"/>
    <p:sldId id="333" r:id="rId17"/>
    <p:sldId id="334" r:id="rId18"/>
    <p:sldId id="294" r:id="rId19"/>
    <p:sldId id="291" r:id="rId20"/>
    <p:sldId id="299" r:id="rId21"/>
    <p:sldId id="303" r:id="rId22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ozil Jiří Ing." initials="SJI" lastIdx="11" clrIdx="0">
    <p:extLst>
      <p:ext uri="{19B8F6BF-5375-455C-9EA6-DF929625EA0E}">
        <p15:presenceInfo xmlns:p15="http://schemas.microsoft.com/office/powerpoint/2012/main" userId="S-1-5-21-1085031214-1757981266-839522115-143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15F"/>
    <a:srgbClr val="E53A2E"/>
    <a:srgbClr val="8BC5FF"/>
    <a:srgbClr val="DF2B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1" autoAdjust="0"/>
    <p:restoredTop sz="96374" autoAdjust="0"/>
  </p:normalViewPr>
  <p:slideViewPr>
    <p:cSldViewPr snapToGrid="0">
      <p:cViewPr varScale="1">
        <p:scale>
          <a:sx n="119" d="100"/>
          <a:sy n="119" d="100"/>
        </p:scale>
        <p:origin x="32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074C3B1-2124-492B-9F9C-55CD38A0CC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44125B1-35DB-41A0-A876-A7BD6A92A7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4493E-8F3E-4936-AFEE-3C472B5A67AF}" type="datetimeFigureOut">
              <a:rPr lang="cs-CZ" smtClean="0"/>
              <a:t>17.04.2024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59402F1-1AEA-4BA7-B6DA-9C485B9E90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33A8EB5-8846-410E-9098-3DCFB372EB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F6728-8ADE-4767-B0B5-28C45E712D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0547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340A9-38C3-47A9-A02F-F05ED2B2A981}" type="datetimeFigureOut">
              <a:rPr lang="cs-CZ" smtClean="0"/>
              <a:t>17.04.2024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59E12-2D92-4472-9B47-9A9A9814D2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948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183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5322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1021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4558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3547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568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107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659E12-2D92-4472-9B47-9A9A9814D27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84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svg"/><Relationship Id="rId7" Type="http://schemas.openxmlformats.org/officeDocument/2006/relationships/image" Target="../media/image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svg"/><Relationship Id="rId7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>
            <a:extLst>
              <a:ext uri="{FF2B5EF4-FFF2-40B4-BE49-F238E27FC236}">
                <a16:creationId xmlns:a16="http://schemas.microsoft.com/office/drawing/2014/main" id="{98A05E5B-6133-4E93-BEC3-D82EB272C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2802561"/>
            <a:ext cx="9000000" cy="1440000"/>
          </a:xfrm>
          <a:prstGeom prst="rect">
            <a:avLst/>
          </a:prstGeom>
        </p:spPr>
        <p:txBody>
          <a:bodyPr tIns="0" anchor="t">
            <a:normAutofit/>
          </a:bodyPr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 prezentace</a:t>
            </a:r>
            <a:endParaRPr lang="en-US" dirty="0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75484339-CCFD-447A-B7F6-FC2FBF95B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97096" y="572350"/>
            <a:ext cx="571500" cy="876300"/>
          </a:xfrm>
          <a:prstGeom prst="rect">
            <a:avLst/>
          </a:prstGeom>
        </p:spPr>
      </p:pic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7758B545-AE21-4427-B6F7-0467F1B4DA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2" y="6126575"/>
            <a:ext cx="8999998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sp>
        <p:nvSpPr>
          <p:cNvPr id="18" name="Zástupný symbol pro text 12">
            <a:extLst>
              <a:ext uri="{FF2B5EF4-FFF2-40B4-BE49-F238E27FC236}">
                <a16:creationId xmlns:a16="http://schemas.microsoft.com/office/drawing/2014/main" id="{974EA894-E4BC-4E9A-A4A3-B5FE012F04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2" y="5396324"/>
            <a:ext cx="9000000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0" name="Zástupný symbol pro text 12">
            <a:extLst>
              <a:ext uri="{FF2B5EF4-FFF2-40B4-BE49-F238E27FC236}">
                <a16:creationId xmlns:a16="http://schemas.microsoft.com/office/drawing/2014/main" id="{048E0589-794F-46B7-9197-A7550F5D60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0001" y="5761449"/>
            <a:ext cx="8999999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1A44CA93-6A93-4969-9F6A-CACCC8663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1617" y="507822"/>
            <a:ext cx="5101590" cy="3219450"/>
          </a:xfrm>
          <a:prstGeom prst="rect">
            <a:avLst/>
          </a:prstGeom>
        </p:spPr>
      </p:pic>
      <p:sp>
        <p:nvSpPr>
          <p:cNvPr id="15" name="Zástupný symbol pro text 12">
            <a:extLst>
              <a:ext uri="{FF2B5EF4-FFF2-40B4-BE49-F238E27FC236}">
                <a16:creationId xmlns:a16="http://schemas.microsoft.com/office/drawing/2014/main" id="{DB190AFB-B8AA-444D-9D4C-60E2535407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40000" y="4659626"/>
            <a:ext cx="9000000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r>
              <a:rPr lang="cs-CZ" dirty="0"/>
              <a:t>00. 00. 2022, Akce</a:t>
            </a:r>
          </a:p>
        </p:txBody>
      </p:sp>
    </p:spTree>
    <p:extLst>
      <p:ext uri="{BB962C8B-B14F-4D97-AF65-F5344CB8AC3E}">
        <p14:creationId xmlns:p14="http://schemas.microsoft.com/office/powerpoint/2010/main" val="359577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text 12">
            <a:extLst>
              <a:ext uri="{FF2B5EF4-FFF2-40B4-BE49-F238E27FC236}">
                <a16:creationId xmlns:a16="http://schemas.microsoft.com/office/drawing/2014/main" id="{0CA5C28B-D5D7-478B-8934-4F78188635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321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5" name="Zástupný symbol pro text 12">
            <a:extLst>
              <a:ext uri="{FF2B5EF4-FFF2-40B4-BE49-F238E27FC236}">
                <a16:creationId xmlns:a16="http://schemas.microsoft.com/office/drawing/2014/main" id="{F966BD53-E8A0-409A-873F-4D9CE62866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357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0F9DE0DA-382C-4C58-979A-B70EE301BB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3939997"/>
            <a:ext cx="9000000" cy="360000"/>
          </a:xfrm>
          <a:prstGeom prst="rect">
            <a:avLst/>
          </a:prstGeom>
        </p:spPr>
        <p:txBody>
          <a:bodyPr t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DBCB8EF5-6001-4E2E-8362-89DBEF0B4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000" y="2624958"/>
            <a:ext cx="4835920" cy="371994"/>
          </a:xfrm>
          <a:prstGeom prst="rect">
            <a:avLst/>
          </a:prstGeom>
        </p:spPr>
      </p:pic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38419520-1451-4EEE-80AC-5B8B33BF9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72752" y="3516769"/>
            <a:ext cx="3640455" cy="2934653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19D77BCA-0994-4853-A48C-D0C1C35E0EF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38799" y="361203"/>
            <a:ext cx="1620000" cy="537594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D55AAF8E-AF93-40CC-A519-B40C207F003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483033"/>
            <a:ext cx="3191262" cy="90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7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C77256E-263E-49A4-862F-61E7D3ACE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145EF69-D39F-4D58-8CB4-8D188DAD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018C9F0-7561-4549-916F-9FBC36B04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D305-FE45-449F-A5E0-9664F771EBC9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07FEA616-6DB4-4B51-8153-197AC4A0D131}"/>
              </a:ext>
            </a:extLst>
          </p:cNvPr>
          <p:cNvSpPr/>
          <p:nvPr userDrawn="1"/>
        </p:nvSpPr>
        <p:spPr>
          <a:xfrm>
            <a:off x="-73152" y="-100584"/>
            <a:ext cx="12265152" cy="6958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7871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>
            <a:extLst>
              <a:ext uri="{FF2B5EF4-FFF2-40B4-BE49-F238E27FC236}">
                <a16:creationId xmlns:a16="http://schemas.microsoft.com/office/drawing/2014/main" id="{98A05E5B-6133-4E93-BEC3-D82EB272C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240000"/>
            <a:ext cx="9000000" cy="1440000"/>
          </a:xfrm>
          <a:prstGeom prst="rect">
            <a:avLst/>
          </a:prstGeom>
        </p:spPr>
        <p:txBody>
          <a:bodyPr tIns="0" anchor="t">
            <a:normAutofit/>
          </a:bodyPr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 prezentace</a:t>
            </a:r>
            <a:endParaRPr lang="en-US" dirty="0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75484339-CCFD-447A-B7F6-FC2FBF95B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97096" y="572350"/>
            <a:ext cx="571500" cy="876300"/>
          </a:xfrm>
          <a:prstGeom prst="rect">
            <a:avLst/>
          </a:prstGeom>
        </p:spPr>
      </p:pic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7758B545-AE21-4427-B6F7-0467F1B4DA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2" y="6126575"/>
            <a:ext cx="8999998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sp>
        <p:nvSpPr>
          <p:cNvPr id="18" name="Zástupný symbol pro text 12">
            <a:extLst>
              <a:ext uri="{FF2B5EF4-FFF2-40B4-BE49-F238E27FC236}">
                <a16:creationId xmlns:a16="http://schemas.microsoft.com/office/drawing/2014/main" id="{974EA894-E4BC-4E9A-A4A3-B5FE012F04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2" y="5396324"/>
            <a:ext cx="9000000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0" name="Zástupný symbol pro text 12">
            <a:extLst>
              <a:ext uri="{FF2B5EF4-FFF2-40B4-BE49-F238E27FC236}">
                <a16:creationId xmlns:a16="http://schemas.microsoft.com/office/drawing/2014/main" id="{048E0589-794F-46B7-9197-A7550F5D60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0001" y="5761449"/>
            <a:ext cx="8999999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1A44CA93-6A93-4969-9F6A-CACCC8663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1617" y="507822"/>
            <a:ext cx="510159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20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ákla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CAD00A-327A-4410-BF2A-8EB388D85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text 5">
            <a:extLst>
              <a:ext uri="{FF2B5EF4-FFF2-40B4-BE49-F238E27FC236}">
                <a16:creationId xmlns:a16="http://schemas.microsoft.com/office/drawing/2014/main" id="{F519D14A-367C-4E0A-BFBD-5207B8408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19E5316F-8F5A-49B5-B1CB-0F9A41D45CB1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99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69D824AA-3DEF-41A1-86DD-AECA36AC6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D9EC12E6-2BD5-407D-92B8-44F87A6E01CD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771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AF31D9AF-3CFA-413B-978A-B97EBFF26FD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30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8800" y="2340000"/>
            <a:ext cx="5374800" cy="7200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2a</a:t>
            </a:r>
            <a:endParaRPr lang="cs-CZ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812199E-DD6D-498C-A332-9965CECEE96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78403" y="2340000"/>
            <a:ext cx="5378402" cy="720000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2b</a:t>
            </a:r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7" name="Zástupný symbol pro text 5">
            <a:extLst>
              <a:ext uri="{FF2B5EF4-FFF2-40B4-BE49-F238E27FC236}">
                <a16:creationId xmlns:a16="http://schemas.microsoft.com/office/drawing/2014/main" id="{D95C5599-A341-4F65-8331-49C8A37E01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538799" y="3239510"/>
            <a:ext cx="5374799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1EE63531-6876-4FBC-BA71-6863DD06E9BC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73595" y="3239510"/>
            <a:ext cx="5378403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2BF04508-0711-4477-B585-6BB074D472D7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18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1" name="Zástupný symbol pro text 5">
            <a:extLst>
              <a:ext uri="{FF2B5EF4-FFF2-40B4-BE49-F238E27FC236}">
                <a16:creationId xmlns:a16="http://schemas.microsoft.com/office/drawing/2014/main" id="{DF02DBE7-47B6-4C9F-B1B2-53CDF113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807" y="2340000"/>
            <a:ext cx="7284191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39C60164-BB4A-4B08-8320-BB4B8D2E650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0001" y="2340000"/>
            <a:ext cx="3539776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26DDEEE-52CD-4B5F-8223-390FC555941C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449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2AAC8DA5-28E5-44AC-9967-7C1F298D5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215" y="2340000"/>
            <a:ext cx="3611783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Zástupný symbol pro obsah 14">
            <a:extLst>
              <a:ext uri="{FF2B5EF4-FFF2-40B4-BE49-F238E27FC236}">
                <a16:creationId xmlns:a16="http://schemas.microsoft.com/office/drawing/2014/main" id="{E076C8D6-5CB9-43AE-84B2-5556FE20534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5694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9C057D6D-43E7-4EC7-9D60-92115621BCDB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446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0" name="Zástupný symbol pro text 5">
            <a:extLst>
              <a:ext uri="{FF2B5EF4-FFF2-40B4-BE49-F238E27FC236}">
                <a16:creationId xmlns:a16="http://schemas.microsoft.com/office/drawing/2014/main" id="{442AABE0-F629-4D22-8630-3B4DDFDB3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72133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3" name="Zástupný symbol pro obsah 14">
            <a:extLst>
              <a:ext uri="{FF2B5EF4-FFF2-40B4-BE49-F238E27FC236}">
                <a16:creationId xmlns:a16="http://schemas.microsoft.com/office/drawing/2014/main" id="{F117E0C7-9D80-4C9A-9B46-D2DD8CDFF94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40216" y="2340000"/>
            <a:ext cx="36117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C010966-D2B2-4CBC-BDE8-35BFE0082432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369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D8D7BBEB-AAF0-4DA7-9A08-0084FC493AB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439816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3" name="Zástupný symbol pro text 5">
            <a:extLst>
              <a:ext uri="{FF2B5EF4-FFF2-40B4-BE49-F238E27FC236}">
                <a16:creationId xmlns:a16="http://schemas.microsoft.com/office/drawing/2014/main" id="{FF2E1A75-B30E-4184-B7CE-50089F994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36129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A1A3E7D-D2C8-4A98-A7B5-B21F0F39115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58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ákla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CAD00A-327A-4410-BF2A-8EB388D85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text 5">
            <a:extLst>
              <a:ext uri="{FF2B5EF4-FFF2-40B4-BE49-F238E27FC236}">
                <a16:creationId xmlns:a16="http://schemas.microsoft.com/office/drawing/2014/main" id="{F519D14A-367C-4E0A-BFBD-5207B8408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19E5316F-8F5A-49B5-B1CB-0F9A41D45CB1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494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ov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8">
            <a:extLst>
              <a:ext uri="{FF2B5EF4-FFF2-40B4-BE49-F238E27FC236}">
                <a16:creationId xmlns:a16="http://schemas.microsoft.com/office/drawing/2014/main" id="{5EFD8203-D3A6-4A52-AB62-BA75BBD5D9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240000"/>
            <a:ext cx="9000000" cy="1440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 cap="all" baseline="0">
                <a:solidFill>
                  <a:srgbClr val="23315F"/>
                </a:solidFill>
              </a:defRPr>
            </a:lvl1pPr>
          </a:lstStyle>
          <a:p>
            <a:r>
              <a:rPr lang="cs-CZ" dirty="0"/>
              <a:t>nadpis oddílu prezentace</a:t>
            </a:r>
            <a:endParaRPr lang="en-US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295E6D0E-7F3F-4EE7-91E1-E0BB90F23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8208" y="507822"/>
            <a:ext cx="9525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822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text 12">
            <a:extLst>
              <a:ext uri="{FF2B5EF4-FFF2-40B4-BE49-F238E27FC236}">
                <a16:creationId xmlns:a16="http://schemas.microsoft.com/office/drawing/2014/main" id="{0CA5C28B-D5D7-478B-8934-4F78188635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321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5" name="Zástupný symbol pro text 12">
            <a:extLst>
              <a:ext uri="{FF2B5EF4-FFF2-40B4-BE49-F238E27FC236}">
                <a16:creationId xmlns:a16="http://schemas.microsoft.com/office/drawing/2014/main" id="{F966BD53-E8A0-409A-873F-4D9CE62866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357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0F9DE0DA-382C-4C58-979A-B70EE301BB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3939997"/>
            <a:ext cx="9000000" cy="360000"/>
          </a:xfrm>
          <a:prstGeom prst="rect">
            <a:avLst/>
          </a:prstGeom>
        </p:spPr>
        <p:txBody>
          <a:bodyPr t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DBCB8EF5-6001-4E2E-8362-89DBEF0B4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000" y="2624958"/>
            <a:ext cx="4835920" cy="371994"/>
          </a:xfrm>
          <a:prstGeom prst="rect">
            <a:avLst/>
          </a:prstGeom>
        </p:spPr>
      </p:pic>
      <p:pic>
        <p:nvPicPr>
          <p:cNvPr id="18" name="Grafický objekt 17">
            <a:extLst>
              <a:ext uri="{FF2B5EF4-FFF2-40B4-BE49-F238E27FC236}">
                <a16:creationId xmlns:a16="http://schemas.microsoft.com/office/drawing/2014/main" id="{C0CF8379-AA74-44E7-B3EE-533AFDD36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8799" y="360000"/>
            <a:ext cx="1620000" cy="540000"/>
          </a:xfrm>
          <a:prstGeom prst="rect">
            <a:avLst/>
          </a:prstGeom>
        </p:spPr>
      </p:pic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38419520-1451-4EEE-80AC-5B8B33BF99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72752" y="3516769"/>
            <a:ext cx="3640455" cy="2934653"/>
          </a:xfrm>
          <a:prstGeom prst="rect">
            <a:avLst/>
          </a:prstGeom>
        </p:spPr>
      </p:pic>
      <p:pic>
        <p:nvPicPr>
          <p:cNvPr id="11" name="Grafický objekt 6">
            <a:extLst>
              <a:ext uri="{FF2B5EF4-FFF2-40B4-BE49-F238E27FC236}">
                <a16:creationId xmlns:a16="http://schemas.microsoft.com/office/drawing/2014/main" id="{B5E303DE-F1D5-44D5-A43C-1D4000F5DDF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800" y="5484655"/>
            <a:ext cx="3158905" cy="95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80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C77256E-263E-49A4-862F-61E7D3ACE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50E47-7BD1-49F6-88A8-67FFE5DB55A5}" type="datetimeFigureOut">
              <a:rPr lang="cs-CZ" smtClean="0"/>
              <a:t>17.04.2024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145EF69-D39F-4D58-8CB4-8D188DAD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018C9F0-7561-4549-916F-9FBC36B04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B48D-BC10-412C-9036-4064F84CE8F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07FEA616-6DB4-4B51-8153-197AC4A0D131}"/>
              </a:ext>
            </a:extLst>
          </p:cNvPr>
          <p:cNvSpPr/>
          <p:nvPr/>
        </p:nvSpPr>
        <p:spPr>
          <a:xfrm>
            <a:off x="-73152" y="-100584"/>
            <a:ext cx="12265152" cy="6958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7750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69D824AA-3DEF-41A1-86DD-AECA36AC6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D9EC12E6-2BD5-407D-92B8-44F87A6E01CD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771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AF31D9AF-3CFA-413B-978A-B97EBFF26FD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37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8800" y="2340000"/>
            <a:ext cx="5374800" cy="7200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2a</a:t>
            </a:r>
            <a:endParaRPr lang="cs-CZ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812199E-DD6D-498C-A332-9965CECEE96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78403" y="2340000"/>
            <a:ext cx="5378402" cy="720000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2b</a:t>
            </a:r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7" name="Zástupný symbol pro text 5">
            <a:extLst>
              <a:ext uri="{FF2B5EF4-FFF2-40B4-BE49-F238E27FC236}">
                <a16:creationId xmlns:a16="http://schemas.microsoft.com/office/drawing/2014/main" id="{D95C5599-A341-4F65-8331-49C8A37E01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538799" y="3239510"/>
            <a:ext cx="5374799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1EE63531-6876-4FBC-BA71-6863DD06E9BC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73595" y="3239510"/>
            <a:ext cx="5378403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2BF04508-0711-4477-B585-6BB074D472D7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61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1" name="Zástupný symbol pro text 5">
            <a:extLst>
              <a:ext uri="{FF2B5EF4-FFF2-40B4-BE49-F238E27FC236}">
                <a16:creationId xmlns:a16="http://schemas.microsoft.com/office/drawing/2014/main" id="{DF02DBE7-47B6-4C9F-B1B2-53CDF113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807" y="2340000"/>
            <a:ext cx="7284191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39C60164-BB4A-4B08-8320-BB4B8D2E650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0001" y="2340000"/>
            <a:ext cx="3539776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26DDEEE-52CD-4B5F-8223-390FC555941C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76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2AAC8DA5-28E5-44AC-9967-7C1F298D5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215" y="2340000"/>
            <a:ext cx="3611783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Zástupný symbol pro obsah 14">
            <a:extLst>
              <a:ext uri="{FF2B5EF4-FFF2-40B4-BE49-F238E27FC236}">
                <a16:creationId xmlns:a16="http://schemas.microsoft.com/office/drawing/2014/main" id="{E076C8D6-5CB9-43AE-84B2-5556FE20534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5694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9C057D6D-43E7-4EC7-9D60-92115621BCDB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7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0" name="Zástupný symbol pro text 5">
            <a:extLst>
              <a:ext uri="{FF2B5EF4-FFF2-40B4-BE49-F238E27FC236}">
                <a16:creationId xmlns:a16="http://schemas.microsoft.com/office/drawing/2014/main" id="{442AABE0-F629-4D22-8630-3B4DDFDB3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72133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3" name="Zástupný symbol pro obsah 14">
            <a:extLst>
              <a:ext uri="{FF2B5EF4-FFF2-40B4-BE49-F238E27FC236}">
                <a16:creationId xmlns:a16="http://schemas.microsoft.com/office/drawing/2014/main" id="{F117E0C7-9D80-4C9A-9B46-D2DD8CDFF94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40216" y="2340000"/>
            <a:ext cx="36117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C010966-D2B2-4CBC-BDE8-35BFE0082432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32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D8D7BBEB-AAF0-4DA7-9A08-0084FC493AB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439816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3" name="Zástupný symbol pro text 5">
            <a:extLst>
              <a:ext uri="{FF2B5EF4-FFF2-40B4-BE49-F238E27FC236}">
                <a16:creationId xmlns:a16="http://schemas.microsoft.com/office/drawing/2014/main" id="{FF2E1A75-B30E-4184-B7CE-50089F994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36129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A1A3E7D-D2C8-4A98-A7B5-B21F0F39115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38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ov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8">
            <a:extLst>
              <a:ext uri="{FF2B5EF4-FFF2-40B4-BE49-F238E27FC236}">
                <a16:creationId xmlns:a16="http://schemas.microsoft.com/office/drawing/2014/main" id="{5EFD8203-D3A6-4A52-AB62-BA75BBD5D9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240000"/>
            <a:ext cx="9000000" cy="1440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 cap="all" baseline="0">
                <a:solidFill>
                  <a:srgbClr val="23315F"/>
                </a:solidFill>
              </a:defRPr>
            </a:lvl1pPr>
          </a:lstStyle>
          <a:p>
            <a:r>
              <a:rPr lang="cs-CZ" dirty="0"/>
              <a:t>nadpis oddílu prezentace</a:t>
            </a:r>
            <a:endParaRPr lang="en-US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295E6D0E-7F3F-4EE7-91E1-E0BB90F237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8208" y="507822"/>
            <a:ext cx="9525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4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1080000"/>
            <a:ext cx="11113200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Nadpis</a:t>
            </a:r>
            <a:endParaRPr lang="en-US" dirty="0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AAAE1B21-A151-4F03-8C26-2C31DC4BD3B9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538799" y="361203"/>
            <a:ext cx="1620000" cy="537594"/>
          </a:xfrm>
          <a:prstGeom prst="rect">
            <a:avLst/>
          </a:prstGeom>
        </p:spPr>
      </p:pic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44B228E9-DEAF-474A-B89C-A2DBDC247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lang="cs-CZ" dirty="0">
                <a:solidFill>
                  <a:srgbClr val="233060"/>
                </a:solidFill>
                <a:latin typeface="+mn-lt"/>
              </a:rPr>
              <a:t>01</a:t>
            </a:r>
          </a:p>
          <a:p>
            <a:pPr lvl="1"/>
            <a:r>
              <a:rPr lang="cs-CZ" dirty="0">
                <a:solidFill>
                  <a:srgbClr val="233060"/>
                </a:solidFill>
                <a:latin typeface="+mn-lt"/>
              </a:rPr>
              <a:t>02</a:t>
            </a:r>
          </a:p>
          <a:p>
            <a:pPr lvl="2"/>
            <a:r>
              <a:rPr lang="cs-CZ" dirty="0">
                <a:solidFill>
                  <a:srgbClr val="233060"/>
                </a:solidFill>
                <a:latin typeface="+mn-lt"/>
              </a:rPr>
              <a:t>03</a:t>
            </a:r>
          </a:p>
          <a:p>
            <a:pPr lvl="3"/>
            <a:r>
              <a:rPr lang="cs-CZ" dirty="0">
                <a:solidFill>
                  <a:srgbClr val="233060"/>
                </a:solidFill>
                <a:latin typeface="+mn-lt"/>
              </a:rPr>
              <a:t>04</a:t>
            </a:r>
          </a:p>
          <a:p>
            <a:pPr lvl="4"/>
            <a:r>
              <a:rPr lang="cs-CZ" dirty="0">
                <a:solidFill>
                  <a:srgbClr val="233060"/>
                </a:solidFill>
                <a:latin typeface="+mn-lt"/>
              </a:rPr>
              <a:t>05</a:t>
            </a:r>
          </a:p>
          <a:p>
            <a:pPr lvl="5"/>
            <a:r>
              <a:rPr lang="cs-CZ" dirty="0">
                <a:solidFill>
                  <a:srgbClr val="233060"/>
                </a:solidFill>
                <a:latin typeface="+mn-lt"/>
              </a:rPr>
              <a:t>06</a:t>
            </a:r>
          </a:p>
          <a:p>
            <a:pPr lvl="6"/>
            <a:r>
              <a:rPr lang="cs-CZ" dirty="0">
                <a:solidFill>
                  <a:srgbClr val="233060"/>
                </a:solidFill>
                <a:latin typeface="+mn-lt"/>
              </a:rPr>
              <a:t>07</a:t>
            </a:r>
          </a:p>
          <a:p>
            <a:pPr lvl="7"/>
            <a:r>
              <a:rPr lang="cs-CZ" dirty="0">
                <a:solidFill>
                  <a:srgbClr val="233060"/>
                </a:solidFill>
                <a:latin typeface="+mn-lt"/>
              </a:rPr>
              <a:t>08</a:t>
            </a:r>
          </a:p>
          <a:p>
            <a:pPr lvl="8"/>
            <a:r>
              <a:rPr lang="cs-CZ" dirty="0">
                <a:solidFill>
                  <a:srgbClr val="233060"/>
                </a:solidFill>
                <a:latin typeface="+mn-lt"/>
              </a:rPr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281655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rgbClr val="23315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None/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700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baseline="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5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3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1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9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17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153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1080000"/>
            <a:ext cx="11113200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Nadpis</a:t>
            </a:r>
            <a:endParaRPr lang="en-US" dirty="0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AAAE1B21-A151-4F03-8C26-2C31DC4BD3B9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538799" y="361203"/>
            <a:ext cx="1620000" cy="537594"/>
          </a:xfrm>
          <a:prstGeom prst="rect">
            <a:avLst/>
          </a:prstGeom>
        </p:spPr>
      </p:pic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44B228E9-DEAF-474A-B89C-A2DBDC247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lang="cs-CZ" dirty="0">
                <a:solidFill>
                  <a:srgbClr val="233060"/>
                </a:solidFill>
                <a:latin typeface="+mn-lt"/>
              </a:rPr>
              <a:t>01</a:t>
            </a:r>
          </a:p>
          <a:p>
            <a:pPr lvl="1"/>
            <a:r>
              <a:rPr lang="cs-CZ" dirty="0">
                <a:solidFill>
                  <a:srgbClr val="233060"/>
                </a:solidFill>
                <a:latin typeface="+mn-lt"/>
              </a:rPr>
              <a:t>02</a:t>
            </a:r>
          </a:p>
          <a:p>
            <a:pPr lvl="2"/>
            <a:r>
              <a:rPr lang="cs-CZ" dirty="0">
                <a:solidFill>
                  <a:srgbClr val="233060"/>
                </a:solidFill>
                <a:latin typeface="+mn-lt"/>
              </a:rPr>
              <a:t>03</a:t>
            </a:r>
          </a:p>
          <a:p>
            <a:pPr lvl="3"/>
            <a:r>
              <a:rPr lang="cs-CZ" dirty="0">
                <a:solidFill>
                  <a:srgbClr val="233060"/>
                </a:solidFill>
                <a:latin typeface="+mn-lt"/>
              </a:rPr>
              <a:t>04</a:t>
            </a:r>
          </a:p>
          <a:p>
            <a:pPr lvl="4"/>
            <a:r>
              <a:rPr lang="cs-CZ" dirty="0">
                <a:solidFill>
                  <a:srgbClr val="233060"/>
                </a:solidFill>
                <a:latin typeface="+mn-lt"/>
              </a:rPr>
              <a:t>05</a:t>
            </a:r>
          </a:p>
          <a:p>
            <a:pPr lvl="5"/>
            <a:r>
              <a:rPr lang="cs-CZ" dirty="0">
                <a:solidFill>
                  <a:srgbClr val="233060"/>
                </a:solidFill>
                <a:latin typeface="+mn-lt"/>
              </a:rPr>
              <a:t>06</a:t>
            </a:r>
          </a:p>
          <a:p>
            <a:pPr lvl="6"/>
            <a:r>
              <a:rPr lang="cs-CZ" dirty="0">
                <a:solidFill>
                  <a:srgbClr val="233060"/>
                </a:solidFill>
                <a:latin typeface="+mn-lt"/>
              </a:rPr>
              <a:t>07</a:t>
            </a:r>
          </a:p>
          <a:p>
            <a:pPr lvl="7"/>
            <a:r>
              <a:rPr lang="cs-CZ" dirty="0">
                <a:solidFill>
                  <a:srgbClr val="233060"/>
                </a:solidFill>
                <a:latin typeface="+mn-lt"/>
              </a:rPr>
              <a:t>08</a:t>
            </a:r>
          </a:p>
          <a:p>
            <a:pPr lvl="8"/>
            <a:r>
              <a:rPr lang="cs-CZ" dirty="0">
                <a:solidFill>
                  <a:srgbClr val="233060"/>
                </a:solidFill>
                <a:latin typeface="+mn-lt"/>
              </a:rPr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69216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rgbClr val="23315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None/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700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baseline="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5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3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1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9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17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153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208031-C1E2-48A3-A33C-4650F2DEB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2403278"/>
            <a:ext cx="9744312" cy="8794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s-CZ" sz="3200" dirty="0"/>
              <a:t>Komunitní energetika, </a:t>
            </a:r>
            <a:br>
              <a:rPr lang="cs-CZ" sz="3200" dirty="0"/>
            </a:br>
            <a:r>
              <a:rPr lang="cs-CZ" sz="3200" dirty="0"/>
              <a:t>sdílení elektřiny </a:t>
            </a:r>
            <a:r>
              <a:rPr lang="cs-CZ" sz="3200" cap="none" dirty="0"/>
              <a:t>a </a:t>
            </a:r>
            <a:r>
              <a:rPr lang="cs-CZ" sz="3200" dirty="0"/>
              <a:t>EDC</a:t>
            </a:r>
            <a:endParaRPr lang="cs-CZ" sz="3200" dirty="0">
              <a:solidFill>
                <a:srgbClr val="E53A2E"/>
              </a:solidFill>
            </a:endParaRP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C80FE32F-0C0D-4923-B67D-6F84F9D1F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dirty="0"/>
              <a:t>Jan Šefránek, Alexandr Černý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4559064B-DCA6-48FB-8526-42A968B2DA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39999" y="4181351"/>
            <a:ext cx="10199888" cy="681487"/>
          </a:xfrm>
        </p:spPr>
        <p:txBody>
          <a:bodyPr>
            <a:normAutofit/>
          </a:bodyPr>
          <a:lstStyle/>
          <a:p>
            <a:r>
              <a:rPr lang="cs-CZ" i="1" dirty="0"/>
              <a:t>Role </a:t>
            </a:r>
            <a:r>
              <a:rPr lang="en-US" i="1" dirty="0"/>
              <a:t>a </a:t>
            </a:r>
            <a:r>
              <a:rPr lang="cs-CZ" i="1" dirty="0"/>
              <a:t>úkoly ERÚ</a:t>
            </a:r>
          </a:p>
          <a:p>
            <a:endParaRPr lang="cs-CZ" dirty="0"/>
          </a:p>
        </p:txBody>
      </p:sp>
      <p:sp>
        <p:nvSpPr>
          <p:cNvPr id="7" name="Zástupný symbol pro text 3">
            <a:extLst>
              <a:ext uri="{FF2B5EF4-FFF2-40B4-BE49-F238E27FC236}">
                <a16:creationId xmlns:a16="http://schemas.microsoft.com/office/drawing/2014/main" id="{74848E97-194A-4F27-BDCB-0F6F9FD802E1}"/>
              </a:ext>
            </a:extLst>
          </p:cNvPr>
          <p:cNvSpPr txBox="1">
            <a:spLocks/>
          </p:cNvSpPr>
          <p:nvPr/>
        </p:nvSpPr>
        <p:spPr>
          <a:xfrm>
            <a:off x="539999" y="6126574"/>
            <a:ext cx="9000000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5000"/>
              <a:buFontTx/>
              <a:buNone/>
              <a:defRPr lang="cs-CZ" sz="2000" b="1" kern="120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baseline="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99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5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3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17. dubna</a:t>
            </a:r>
            <a:r>
              <a:rPr lang="en-US" dirty="0"/>
              <a:t> </a:t>
            </a:r>
            <a:r>
              <a:rPr lang="cs-CZ" dirty="0"/>
              <a:t>202</a:t>
            </a:r>
            <a:r>
              <a:rPr lang="en-US" dirty="0"/>
              <a:t>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7110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92500"/>
          </a:bodyPr>
          <a:lstStyle/>
          <a:p>
            <a:pPr marL="92075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400" b="1" dirty="0"/>
              <a:t>Legislativní omezení daná LEX OZE II:</a:t>
            </a:r>
            <a:endParaRPr lang="cs-CZ" sz="1400" dirty="0"/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Dočasné regionální omezení pro EAN skupin sdílení energetických společenství na 3 sousedící obce s rozšířenou působností (ORP).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Trvalé regionální omezení u společenství pro OZE na 3 sousedící obce s rozšířenou působností (ORP) v oblasti hlasovacích práv a provozovaných výroben elektřiny.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Trvalé omezení na 11 EAN sdílejících u skupin sdílení mimo energetické společenství (zákazník/výrobce sám sobě do jiných PM, zákazník/výrobce jiným zákazníkům) s využitím distribuční soustavy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Dočasné omezení v rámci jedné skupiny sdílení na maximálně 1000 EAN sdílejících u energetického společenství nebo společenství pro OZE nebo u skupin sdílení mimo energetické společenství bez využití distribuční soustavy (za HDS).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sdílení „sám se sebou“ (náhrada součtového měření) se jedná o variantu sdílení s využitím distribuční soustavy.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EAN smí být pouze v jedné skupině sdílení.</a:t>
            </a:r>
            <a:endParaRPr lang="cs-CZ" sz="1400" b="1" dirty="0"/>
          </a:p>
          <a:p>
            <a:pPr marL="92075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400" b="1" dirty="0"/>
              <a:t>Technická omezení dočasného řešení: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Maximálně 5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sdílejících do jednoho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jedné skupině sdílení (celkový počet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jedné skupině sdílení ale omezen není).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skupiny sdílení o velikosti do 50 EAN včetně se provádí výpočet alokované elektřiny až v pěti iteracích, což aproximuje hybridní alokační klíč, a tedy zvyšuje objem sdílené elektřiny.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skupiny sdílení o velikosti nad 50 EAN se provádí výpočet alokované elektřiny pouze v jedné iteraci, což představuje prostý statický alokační klíč.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jedné skupiny sdílení musí být nastaveno u všech párů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stejné využití DS (buď ano, nebo ne).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limity a omezení dočasného modelu sdílení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2925940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379684"/>
          </a:xfrm>
        </p:spPr>
        <p:txBody>
          <a:bodyPr>
            <a:normAutofit lnSpcReduction="10000"/>
          </a:bodyPr>
          <a:lstStyle/>
          <a:p>
            <a:pPr marL="92075" lvl="2" indent="0">
              <a:lnSpc>
                <a:spcPct val="100000"/>
              </a:lnSpc>
              <a:buSzPct val="100000"/>
              <a:buNone/>
            </a:pPr>
            <a:r>
              <a:rPr lang="cs-CZ" sz="1800" b="1" dirty="0"/>
              <a:t>Registrace </a:t>
            </a:r>
            <a:r>
              <a:rPr lang="cs-CZ" sz="1800" b="1" dirty="0" err="1"/>
              <a:t>EANo</a:t>
            </a:r>
            <a:r>
              <a:rPr lang="cs-CZ" sz="1800" b="1" dirty="0"/>
              <a:t> a </a:t>
            </a:r>
            <a:r>
              <a:rPr lang="cs-CZ" sz="1800" b="1" dirty="0" err="1"/>
              <a:t>EANd</a:t>
            </a:r>
            <a:r>
              <a:rPr lang="cs-CZ" sz="1800" b="1" dirty="0"/>
              <a:t> v rámci jedné skupiny sdílení :</a:t>
            </a:r>
          </a:p>
          <a:p>
            <a:pPr marL="534988" lvl="5" indent="-174625">
              <a:lnSpc>
                <a:spcPct val="100000"/>
              </a:lnSpc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registruje informaci o všech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které do tohoto </a:t>
            </a:r>
            <a:r>
              <a:rPr lang="en-US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sdílí elektřinu dodanou do sítě:</a:t>
            </a: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lvl="5" indent="0">
              <a:lnSpc>
                <a:spcPct val="100000"/>
              </a:lnSpc>
              <a:buNone/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lvl="5" indent="0">
              <a:lnSpc>
                <a:spcPct val="100000"/>
              </a:lnSpc>
              <a:buNone/>
            </a:pPr>
            <a:r>
              <a:rPr lang="cs-CZ" sz="1800" i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Pro celou skupinu sdílení buď ano, nebo ne.   **Maximálně 5.</a:t>
            </a:r>
          </a:p>
          <a:p>
            <a:pPr marL="360363" lvl="5" indent="0">
              <a:lnSpc>
                <a:spcPct val="100000"/>
              </a:lnSpc>
              <a:buNone/>
            </a:pPr>
            <a:endParaRPr lang="en-US" sz="1800" i="1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má ve vztahu ke každému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index priority výrobny.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má navíc ve vztahu ke každému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přidělené alokační % a informaci, je-li při alokaci elektřiny z tohoto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využita distribuční soustava (v dočasném řešení platí pro celou skupinu sdílení ano, nebo ne).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rámci každé skupiny může mít 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přiděleno až </a:t>
            </a:r>
            <a:r>
              <a:rPr lang="cs-CZ" sz="1800" i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(v dočasném řešení maximálně 5), ze kterých je do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alokována výroba postupně podle priority těchto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18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Registrace</a:t>
            </a:r>
            <a:endParaRPr lang="cs-CZ" sz="1600" i="1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92D6E130-15AB-4825-81D0-B8A0E57E1E9F}"/>
              </a:ext>
            </a:extLst>
          </p:cNvPr>
          <p:cNvGraphicFramePr>
            <a:graphicFrameLocks noGrp="1"/>
          </p:cNvGraphicFramePr>
          <p:nvPr/>
        </p:nvGraphicFramePr>
        <p:xfrm>
          <a:off x="896780" y="1824447"/>
          <a:ext cx="9938877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681">
                  <a:extLst>
                    <a:ext uri="{9D8B030D-6E8A-4147-A177-3AD203B41FA5}">
                      <a16:colId xmlns:a16="http://schemas.microsoft.com/office/drawing/2014/main" val="1331051023"/>
                    </a:ext>
                  </a:extLst>
                </a:gridCol>
                <a:gridCol w="848991">
                  <a:extLst>
                    <a:ext uri="{9D8B030D-6E8A-4147-A177-3AD203B41FA5}">
                      <a16:colId xmlns:a16="http://schemas.microsoft.com/office/drawing/2014/main" val="182778205"/>
                    </a:ext>
                  </a:extLst>
                </a:gridCol>
                <a:gridCol w="913756">
                  <a:extLst>
                    <a:ext uri="{9D8B030D-6E8A-4147-A177-3AD203B41FA5}">
                      <a16:colId xmlns:a16="http://schemas.microsoft.com/office/drawing/2014/main" val="1122405884"/>
                    </a:ext>
                  </a:extLst>
                </a:gridCol>
                <a:gridCol w="985750">
                  <a:extLst>
                    <a:ext uri="{9D8B030D-6E8A-4147-A177-3AD203B41FA5}">
                      <a16:colId xmlns:a16="http://schemas.microsoft.com/office/drawing/2014/main" val="1678583458"/>
                    </a:ext>
                  </a:extLst>
                </a:gridCol>
                <a:gridCol w="737433">
                  <a:extLst>
                    <a:ext uri="{9D8B030D-6E8A-4147-A177-3AD203B41FA5}">
                      <a16:colId xmlns:a16="http://schemas.microsoft.com/office/drawing/2014/main" val="980605248"/>
                    </a:ext>
                  </a:extLst>
                </a:gridCol>
                <a:gridCol w="849485">
                  <a:extLst>
                    <a:ext uri="{9D8B030D-6E8A-4147-A177-3AD203B41FA5}">
                      <a16:colId xmlns:a16="http://schemas.microsoft.com/office/drawing/2014/main" val="147731338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3858135790"/>
                    </a:ext>
                  </a:extLst>
                </a:gridCol>
                <a:gridCol w="439947">
                  <a:extLst>
                    <a:ext uri="{9D8B030D-6E8A-4147-A177-3AD203B41FA5}">
                      <a16:colId xmlns:a16="http://schemas.microsoft.com/office/drawing/2014/main" val="2633120227"/>
                    </a:ext>
                  </a:extLst>
                </a:gridCol>
                <a:gridCol w="781426">
                  <a:extLst>
                    <a:ext uri="{9D8B030D-6E8A-4147-A177-3AD203B41FA5}">
                      <a16:colId xmlns:a16="http://schemas.microsoft.com/office/drawing/2014/main" val="3223940153"/>
                    </a:ext>
                  </a:extLst>
                </a:gridCol>
                <a:gridCol w="796391">
                  <a:extLst>
                    <a:ext uri="{9D8B030D-6E8A-4147-A177-3AD203B41FA5}">
                      <a16:colId xmlns:a16="http://schemas.microsoft.com/office/drawing/2014/main" val="2059764637"/>
                    </a:ext>
                  </a:extLst>
                </a:gridCol>
                <a:gridCol w="1097251">
                  <a:extLst>
                    <a:ext uri="{9D8B030D-6E8A-4147-A177-3AD203B41FA5}">
                      <a16:colId xmlns:a16="http://schemas.microsoft.com/office/drawing/2014/main" val="17962468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sz="1400" b="1" dirty="0"/>
                        <a:t>Priorita</a:t>
                      </a:r>
                      <a:r>
                        <a:rPr lang="en-US" sz="1400" b="1" dirty="0"/>
                        <a:t> v</a:t>
                      </a:r>
                      <a:r>
                        <a:rPr lang="cs-CZ" sz="1400" b="1" dirty="0"/>
                        <a:t>ý</a:t>
                      </a:r>
                      <a:r>
                        <a:rPr lang="en-US" sz="1400" b="1" dirty="0" err="1"/>
                        <a:t>robna</a:t>
                      </a:r>
                      <a:r>
                        <a:rPr lang="cs-CZ" sz="1400" b="1" dirty="0"/>
                        <a:t>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P</a:t>
                      </a:r>
                      <a:r>
                        <a:rPr lang="cs-CZ" sz="1400" b="1" dirty="0" err="1"/>
                        <a:t>riorita</a:t>
                      </a:r>
                      <a:r>
                        <a:rPr lang="en-US" sz="1400" b="1" dirty="0"/>
                        <a:t> v</a:t>
                      </a:r>
                      <a:r>
                        <a:rPr lang="cs-CZ" sz="1400" b="1" dirty="0"/>
                        <a:t>ý</a:t>
                      </a:r>
                      <a:r>
                        <a:rPr lang="en-US" sz="1400" b="1" dirty="0" err="1"/>
                        <a:t>robna</a:t>
                      </a:r>
                      <a:r>
                        <a:rPr lang="cs-CZ" sz="1400" b="1" dirty="0"/>
                        <a:t>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/>
                        <a:t>…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P</a:t>
                      </a:r>
                      <a:r>
                        <a:rPr lang="cs-CZ" sz="1400" b="1" dirty="0" err="1"/>
                        <a:t>riorita</a:t>
                      </a:r>
                      <a:r>
                        <a:rPr lang="en-US" sz="1400" b="1" dirty="0"/>
                        <a:t> v</a:t>
                      </a:r>
                      <a:r>
                        <a:rPr lang="cs-CZ" sz="1400" b="1" dirty="0"/>
                        <a:t>ý</a:t>
                      </a:r>
                      <a:r>
                        <a:rPr lang="en-US" sz="1400" b="1" dirty="0" err="1"/>
                        <a:t>robna</a:t>
                      </a:r>
                      <a:r>
                        <a:rPr lang="cs-CZ" sz="1400" b="1" dirty="0"/>
                        <a:t> </a:t>
                      </a:r>
                      <a:r>
                        <a:rPr lang="cs-CZ" sz="1400" b="1" i="1" dirty="0"/>
                        <a:t>n**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492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EANo</a:t>
                      </a:r>
                      <a:endParaRPr lang="cs-CZ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EANd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Alokace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Využití DS</a:t>
                      </a:r>
                      <a:r>
                        <a:rPr lang="en-US" sz="1200" b="1" dirty="0"/>
                        <a:t>*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EANd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Alokace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Využití DS</a:t>
                      </a:r>
                      <a:r>
                        <a:rPr lang="en-US" sz="1200" b="1" dirty="0"/>
                        <a:t>*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EANd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Alokace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Využití DS</a:t>
                      </a:r>
                      <a:r>
                        <a:rPr lang="en-US" sz="1200" b="1" dirty="0"/>
                        <a:t>*</a:t>
                      </a:r>
                      <a:endParaRPr lang="cs-CZ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0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EAN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488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EAN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921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…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439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EAN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28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7690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379684"/>
          </a:xfrm>
        </p:spPr>
        <p:txBody>
          <a:bodyPr>
            <a:normAutofit lnSpcReduction="10000"/>
          </a:bodyPr>
          <a:lstStyle/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800" b="1" dirty="0"/>
              <a:t>Registrace </a:t>
            </a:r>
            <a:r>
              <a:rPr lang="cs-CZ" sz="1800" b="1" dirty="0" err="1"/>
              <a:t>EANd</a:t>
            </a:r>
            <a:r>
              <a:rPr lang="cs-CZ" sz="1800" b="1" dirty="0"/>
              <a:t> v EDC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Před přiřazením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SSE musí proběhnout registrace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EDC, kterou provádí držitel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SoP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který si před registrací musí zajistit přístup do EDC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800" b="1" dirty="0"/>
              <a:t>Kontrola registrace skupiny sdílení: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smí patřit jen do jedné skupiny sdílení.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alokačních procent pro 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vztahu ke všem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nesmí být větší než 100 %.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o nevyužití DS při alokaci z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může být zadána pouze, pokud se obě PM nacházejí za jednou hlavní domovní skříní (HDS). 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Registraci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lze aplikovat pro výpočet sdílení až po osazení průběhového měření.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1800" b="1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praxi bude registraci skupiny sdílení provádět za celou skupinu její zástupce. 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držitel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SoP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požadavku na přiřazení do skupiny sdílení informován a může vyjádřit svůj nesouhlas.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přiřazení do skupiny sdílení provedeno pouze na základě požadavku správce bez dalšího ověření.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registraci si zástupce zvolí mezi typem skupiny, kterou registruje (viz další slide). </a:t>
            </a: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Registrace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1153254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24951"/>
            <a:ext cx="11113200" cy="4884861"/>
          </a:xfrm>
        </p:spPr>
        <p:txBody>
          <a:bodyPr>
            <a:normAutofit fontScale="92500" lnSpcReduction="20000"/>
          </a:bodyPr>
          <a:lstStyle/>
          <a:p>
            <a:pPr marL="0" lvl="3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/>
              <a:t>Typy skupin sdílení elektřiny, které budou nastaveny v systému EDC: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SSE typu 1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Společenství bez ohledu na umístění PM, a tedy bez „slevy“ na regulovaných složkách ceny za </a:t>
            </a:r>
            <a:r>
              <a:rPr lang="cs-CZ" sz="1800" dirty="0" err="1"/>
              <a:t>MWh</a:t>
            </a:r>
            <a:r>
              <a:rPr lang="cs-CZ" sz="1800" dirty="0"/>
              <a:t>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Až 1000 </a:t>
            </a:r>
            <a:r>
              <a:rPr lang="cs-CZ" sz="1800" dirty="0" err="1"/>
              <a:t>EANd</a:t>
            </a:r>
            <a:r>
              <a:rPr lang="cs-CZ" sz="1800" dirty="0"/>
              <a:t> a </a:t>
            </a:r>
            <a:r>
              <a:rPr lang="cs-CZ" sz="1800" dirty="0" err="1"/>
              <a:t>EANo</a:t>
            </a:r>
            <a:r>
              <a:rPr lang="cs-CZ" sz="1800" dirty="0"/>
              <a:t>; neprovádí se kontrola na umístění  PM za jednou HDS.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SSE typu 2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Zákazník/výrobce sám sobě nebo jinému zákazníkovi bez ohledu na umístění PM, a tedy bez „slevy“ na regulovaných složkách ceny za </a:t>
            </a:r>
            <a:r>
              <a:rPr lang="cs-CZ" sz="1800" dirty="0" err="1"/>
              <a:t>MWh</a:t>
            </a:r>
            <a:r>
              <a:rPr lang="cs-CZ" sz="1800" dirty="0"/>
              <a:t>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Až 11 </a:t>
            </a:r>
            <a:r>
              <a:rPr lang="cs-CZ" sz="1800" dirty="0" err="1"/>
              <a:t>EANd</a:t>
            </a:r>
            <a:r>
              <a:rPr lang="cs-CZ" sz="1800" dirty="0"/>
              <a:t> a </a:t>
            </a:r>
            <a:r>
              <a:rPr lang="cs-CZ" sz="1800" dirty="0" err="1"/>
              <a:t>EANo</a:t>
            </a:r>
            <a:r>
              <a:rPr lang="cs-CZ" sz="1800" dirty="0"/>
              <a:t>; neprovádí se kontrola na umístění  PM za jednou HDS.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SSE typu 3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zákazník/výrobce, nebo společenství v rámci PM za jednou HDS, a tedy se „slevou“ na regulovaných složkách ceny za </a:t>
            </a:r>
            <a:r>
              <a:rPr lang="cs-CZ" sz="1800" dirty="0" err="1"/>
              <a:t>MWh</a:t>
            </a:r>
            <a:r>
              <a:rPr lang="cs-CZ" sz="1800" dirty="0"/>
              <a:t>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Až 1000 </a:t>
            </a:r>
            <a:r>
              <a:rPr lang="cs-CZ" sz="1800" dirty="0" err="1"/>
              <a:t>EANd</a:t>
            </a:r>
            <a:r>
              <a:rPr lang="cs-CZ" sz="1800" dirty="0"/>
              <a:t> a </a:t>
            </a:r>
            <a:r>
              <a:rPr lang="cs-CZ" sz="1800" dirty="0" err="1"/>
              <a:t>EANo</a:t>
            </a:r>
            <a:r>
              <a:rPr lang="cs-CZ" sz="1800" dirty="0"/>
              <a:t>; neprovádí se kontrola na umístění  PM za jednou HDS.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1800" dirty="0"/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b="1" dirty="0"/>
              <a:t>Součtové měření prostřednictvím sdílení </a:t>
            </a:r>
            <a:r>
              <a:rPr lang="cs-CZ" sz="1800" dirty="0"/>
              <a:t>a tedy registraci párových </a:t>
            </a:r>
            <a:r>
              <a:rPr lang="cs-CZ" sz="1800" dirty="0" err="1"/>
              <a:t>EANů</a:t>
            </a:r>
            <a:r>
              <a:rPr lang="cs-CZ" sz="1800" dirty="0"/>
              <a:t> bude možné provést pod typem 1 nebo 2.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CB0C0BB7-365C-41EA-9E75-00750951A82D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Registrace</a:t>
            </a:r>
          </a:p>
        </p:txBody>
      </p:sp>
    </p:spTree>
    <p:extLst>
      <p:ext uri="{BB962C8B-B14F-4D97-AF65-F5344CB8AC3E}">
        <p14:creationId xmlns:p14="http://schemas.microsoft.com/office/powerpoint/2010/main" val="3837530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ázek 59">
            <a:extLst>
              <a:ext uri="{FF2B5EF4-FFF2-40B4-BE49-F238E27FC236}">
                <a16:creationId xmlns:a16="http://schemas.microsoft.com/office/drawing/2014/main" id="{18DBC2A2-03DE-407C-BF01-7F74CEAC1F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133" y="1772351"/>
            <a:ext cx="1865376" cy="1238926"/>
          </a:xfrm>
          <a:prstGeom prst="rect">
            <a:avLst/>
          </a:prstGeom>
        </p:spPr>
      </p:pic>
      <p:sp>
        <p:nvSpPr>
          <p:cNvPr id="61" name="Obdélník 60">
            <a:extLst>
              <a:ext uri="{FF2B5EF4-FFF2-40B4-BE49-F238E27FC236}">
                <a16:creationId xmlns:a16="http://schemas.microsoft.com/office/drawing/2014/main" id="{E229F6AF-12D9-495D-BE9C-D07B0613F3FC}"/>
              </a:ext>
            </a:extLst>
          </p:cNvPr>
          <p:cNvSpPr/>
          <p:nvPr/>
        </p:nvSpPr>
        <p:spPr>
          <a:xfrm>
            <a:off x="3819113" y="2520128"/>
            <a:ext cx="3032450" cy="335606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2" name="Obdélník 61">
            <a:extLst>
              <a:ext uri="{FF2B5EF4-FFF2-40B4-BE49-F238E27FC236}">
                <a16:creationId xmlns:a16="http://schemas.microsoft.com/office/drawing/2014/main" id="{9B81C820-9175-4742-BEB9-47D4EE3AC9D7}"/>
              </a:ext>
            </a:extLst>
          </p:cNvPr>
          <p:cNvSpPr/>
          <p:nvPr/>
        </p:nvSpPr>
        <p:spPr>
          <a:xfrm>
            <a:off x="3988461" y="3128030"/>
            <a:ext cx="619423" cy="582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EANd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3" name="Obdélník 62">
            <a:extLst>
              <a:ext uri="{FF2B5EF4-FFF2-40B4-BE49-F238E27FC236}">
                <a16:creationId xmlns:a16="http://schemas.microsoft.com/office/drawing/2014/main" id="{C402A566-072F-4ACD-BE13-E7E987F58635}"/>
              </a:ext>
            </a:extLst>
          </p:cNvPr>
          <p:cNvSpPr/>
          <p:nvPr/>
        </p:nvSpPr>
        <p:spPr>
          <a:xfrm>
            <a:off x="6085320" y="3128031"/>
            <a:ext cx="619423" cy="582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5" name="Obdélník 64">
            <a:extLst>
              <a:ext uri="{FF2B5EF4-FFF2-40B4-BE49-F238E27FC236}">
                <a16:creationId xmlns:a16="http://schemas.microsoft.com/office/drawing/2014/main" id="{A430E3CB-85F4-4A65-B5C9-2307FD978C84}"/>
              </a:ext>
            </a:extLst>
          </p:cNvPr>
          <p:cNvSpPr/>
          <p:nvPr/>
        </p:nvSpPr>
        <p:spPr>
          <a:xfrm>
            <a:off x="3988461" y="3995112"/>
            <a:ext cx="619423" cy="574615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8" name="Obdélník 67">
            <a:extLst>
              <a:ext uri="{FF2B5EF4-FFF2-40B4-BE49-F238E27FC236}">
                <a16:creationId xmlns:a16="http://schemas.microsoft.com/office/drawing/2014/main" id="{C1366850-2E65-4806-84D7-12FEBBBE26AE}"/>
              </a:ext>
            </a:extLst>
          </p:cNvPr>
          <p:cNvSpPr/>
          <p:nvPr/>
        </p:nvSpPr>
        <p:spPr>
          <a:xfrm>
            <a:off x="5134729" y="4904815"/>
            <a:ext cx="513183" cy="971374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0" name="Přímá spojnice se šipkou 69">
            <a:extLst>
              <a:ext uri="{FF2B5EF4-FFF2-40B4-BE49-F238E27FC236}">
                <a16:creationId xmlns:a16="http://schemas.microsoft.com/office/drawing/2014/main" id="{ED06ED6B-F18D-412F-8AE0-02B3FCCE87AF}"/>
              </a:ext>
            </a:extLst>
          </p:cNvPr>
          <p:cNvCxnSpPr>
            <a:cxnSpLocks/>
          </p:cNvCxnSpPr>
          <p:nvPr/>
        </p:nvCxnSpPr>
        <p:spPr>
          <a:xfrm>
            <a:off x="4630877" y="3419196"/>
            <a:ext cx="1454444" cy="0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Přímá spojnice 74">
            <a:extLst>
              <a:ext uri="{FF2B5EF4-FFF2-40B4-BE49-F238E27FC236}">
                <a16:creationId xmlns:a16="http://schemas.microsoft.com/office/drawing/2014/main" id="{A484590C-2C5E-4E74-9A40-BB4A34B1D6C0}"/>
              </a:ext>
            </a:extLst>
          </p:cNvPr>
          <p:cNvCxnSpPr>
            <a:cxnSpLocks/>
            <a:stCxn id="61" idx="0"/>
            <a:endCxn id="62" idx="0"/>
          </p:cNvCxnSpPr>
          <p:nvPr/>
        </p:nvCxnSpPr>
        <p:spPr>
          <a:xfrm flipH="1">
            <a:off x="4298173" y="2520128"/>
            <a:ext cx="1037165" cy="607902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adpis 1">
            <a:extLst>
              <a:ext uri="{FF2B5EF4-FFF2-40B4-BE49-F238E27FC236}">
                <a16:creationId xmlns:a16="http://schemas.microsoft.com/office/drawing/2014/main" id="{C873ECDA-D6E2-4B2F-9741-4334E6A4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230" y="63815"/>
            <a:ext cx="8750620" cy="1080000"/>
          </a:xfrm>
        </p:spPr>
        <p:txBody>
          <a:bodyPr>
            <a:normAutofit/>
          </a:bodyPr>
          <a:lstStyle/>
          <a:p>
            <a:r>
              <a:rPr lang="cs-CZ" sz="2000" dirty="0"/>
              <a:t>Jak lze registrovat jednoduché příklady sdílení</a:t>
            </a:r>
          </a:p>
        </p:txBody>
      </p:sp>
      <p:sp>
        <p:nvSpPr>
          <p:cNvPr id="186" name="Obdélník 185">
            <a:extLst>
              <a:ext uri="{FF2B5EF4-FFF2-40B4-BE49-F238E27FC236}">
                <a16:creationId xmlns:a16="http://schemas.microsoft.com/office/drawing/2014/main" id="{F6317D75-F56D-4D22-AEAB-EB7C98E340DF}"/>
              </a:ext>
            </a:extLst>
          </p:cNvPr>
          <p:cNvSpPr/>
          <p:nvPr/>
        </p:nvSpPr>
        <p:spPr>
          <a:xfrm>
            <a:off x="3991132" y="4904814"/>
            <a:ext cx="619423" cy="574615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7" name="Obdélník 186">
            <a:extLst>
              <a:ext uri="{FF2B5EF4-FFF2-40B4-BE49-F238E27FC236}">
                <a16:creationId xmlns:a16="http://schemas.microsoft.com/office/drawing/2014/main" id="{0846755D-B886-4F1D-80D2-5A88C084E7C2}"/>
              </a:ext>
            </a:extLst>
          </p:cNvPr>
          <p:cNvSpPr/>
          <p:nvPr/>
        </p:nvSpPr>
        <p:spPr>
          <a:xfrm>
            <a:off x="6085320" y="3989041"/>
            <a:ext cx="619423" cy="582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8" name="Obdélník 187">
            <a:extLst>
              <a:ext uri="{FF2B5EF4-FFF2-40B4-BE49-F238E27FC236}">
                <a16:creationId xmlns:a16="http://schemas.microsoft.com/office/drawing/2014/main" id="{F7D1CCF6-438B-40F1-9CF1-0D79B380B6E5}"/>
              </a:ext>
            </a:extLst>
          </p:cNvPr>
          <p:cNvSpPr/>
          <p:nvPr/>
        </p:nvSpPr>
        <p:spPr>
          <a:xfrm>
            <a:off x="6085320" y="4900955"/>
            <a:ext cx="619423" cy="582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189" name="Přímá spojnice se šipkou 188">
            <a:extLst>
              <a:ext uri="{FF2B5EF4-FFF2-40B4-BE49-F238E27FC236}">
                <a16:creationId xmlns:a16="http://schemas.microsoft.com/office/drawing/2014/main" id="{87FA2F56-5A22-4F19-8448-6621A2E8CEE9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4607884" y="3419196"/>
            <a:ext cx="1471218" cy="824205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Přímá spojnice se šipkou 189">
            <a:extLst>
              <a:ext uri="{FF2B5EF4-FFF2-40B4-BE49-F238E27FC236}">
                <a16:creationId xmlns:a16="http://schemas.microsoft.com/office/drawing/2014/main" id="{288CFEBA-88BF-4E01-BF0E-9887355718CA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4607884" y="3419196"/>
            <a:ext cx="1471218" cy="1789341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Přímá spojnice se šipkou 190">
            <a:extLst>
              <a:ext uri="{FF2B5EF4-FFF2-40B4-BE49-F238E27FC236}">
                <a16:creationId xmlns:a16="http://schemas.microsoft.com/office/drawing/2014/main" id="{905E815D-65F6-443B-970A-A248CA214501}"/>
              </a:ext>
            </a:extLst>
          </p:cNvPr>
          <p:cNvCxnSpPr>
            <a:cxnSpLocks/>
          </p:cNvCxnSpPr>
          <p:nvPr/>
        </p:nvCxnSpPr>
        <p:spPr>
          <a:xfrm>
            <a:off x="567732" y="5779459"/>
            <a:ext cx="2757973" cy="0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ovéPole 191">
            <a:extLst>
              <a:ext uri="{FF2B5EF4-FFF2-40B4-BE49-F238E27FC236}">
                <a16:creationId xmlns:a16="http://schemas.microsoft.com/office/drawing/2014/main" id="{A2B05B57-3320-44EB-98F9-CF3215B395BE}"/>
              </a:ext>
            </a:extLst>
          </p:cNvPr>
          <p:cNvSpPr txBox="1"/>
          <p:nvPr/>
        </p:nvSpPr>
        <p:spPr>
          <a:xfrm>
            <a:off x="1261234" y="5488959"/>
            <a:ext cx="1600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</a:t>
            </a: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0/1</a:t>
            </a:r>
            <a:endParaRPr kumimoji="0" lang="cs-CZ" sz="1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95" name="Přímá spojnice se šipkou 194">
            <a:extLst>
              <a:ext uri="{FF2B5EF4-FFF2-40B4-BE49-F238E27FC236}">
                <a16:creationId xmlns:a16="http://schemas.microsoft.com/office/drawing/2014/main" id="{28591930-8F24-4DD1-A0B0-1E3013F937F8}"/>
              </a:ext>
            </a:extLst>
          </p:cNvPr>
          <p:cNvCxnSpPr>
            <a:cxnSpLocks/>
          </p:cNvCxnSpPr>
          <p:nvPr/>
        </p:nvCxnSpPr>
        <p:spPr>
          <a:xfrm>
            <a:off x="1133232" y="3204729"/>
            <a:ext cx="275240" cy="2351117"/>
          </a:xfrm>
          <a:prstGeom prst="straightConnector1">
            <a:avLst/>
          </a:prstGeom>
          <a:ln w="28575" cap="flat" cmpd="sng" algn="ctr">
            <a:solidFill>
              <a:srgbClr val="23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6" name="TextovéPole 195">
            <a:extLst>
              <a:ext uri="{FF2B5EF4-FFF2-40B4-BE49-F238E27FC236}">
                <a16:creationId xmlns:a16="http://schemas.microsoft.com/office/drawing/2014/main" id="{0E246931-9008-4481-8D8A-82CC8A715536}"/>
              </a:ext>
            </a:extLst>
          </p:cNvPr>
          <p:cNvSpPr txBox="1"/>
          <p:nvPr/>
        </p:nvSpPr>
        <p:spPr>
          <a:xfrm>
            <a:off x="772893" y="2880846"/>
            <a:ext cx="2343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výrobnová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priorita</a:t>
            </a: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233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97" name="Přímá spojnice se šipkou 196">
            <a:extLst>
              <a:ext uri="{FF2B5EF4-FFF2-40B4-BE49-F238E27FC236}">
                <a16:creationId xmlns:a16="http://schemas.microsoft.com/office/drawing/2014/main" id="{D705C690-B8F5-463A-B8D1-162DF977E1A4}"/>
              </a:ext>
            </a:extLst>
          </p:cNvPr>
          <p:cNvCxnSpPr>
            <a:cxnSpLocks/>
          </p:cNvCxnSpPr>
          <p:nvPr/>
        </p:nvCxnSpPr>
        <p:spPr>
          <a:xfrm flipH="1">
            <a:off x="1702018" y="3726865"/>
            <a:ext cx="31634" cy="1743665"/>
          </a:xfrm>
          <a:prstGeom prst="straightConnector1">
            <a:avLst/>
          </a:prstGeom>
          <a:ln w="28575" cap="flat" cmpd="sng" algn="ctr">
            <a:solidFill>
              <a:srgbClr val="23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8" name="TextovéPole 197">
            <a:extLst>
              <a:ext uri="{FF2B5EF4-FFF2-40B4-BE49-F238E27FC236}">
                <a16:creationId xmlns:a16="http://schemas.microsoft.com/office/drawing/2014/main" id="{0829334A-8E99-4C95-8430-5479A2BC0657}"/>
              </a:ext>
            </a:extLst>
          </p:cNvPr>
          <p:cNvSpPr txBox="1"/>
          <p:nvPr/>
        </p:nvSpPr>
        <p:spPr>
          <a:xfrm>
            <a:off x="1388004" y="3429000"/>
            <a:ext cx="2343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alokační procento</a:t>
            </a:r>
          </a:p>
        </p:txBody>
      </p:sp>
      <p:cxnSp>
        <p:nvCxnSpPr>
          <p:cNvPr id="199" name="Přímá spojnice se šipkou 198">
            <a:extLst>
              <a:ext uri="{FF2B5EF4-FFF2-40B4-BE49-F238E27FC236}">
                <a16:creationId xmlns:a16="http://schemas.microsoft.com/office/drawing/2014/main" id="{91AAF8F0-03B3-4268-9BF0-61FDDF9CA398}"/>
              </a:ext>
            </a:extLst>
          </p:cNvPr>
          <p:cNvCxnSpPr>
            <a:cxnSpLocks/>
          </p:cNvCxnSpPr>
          <p:nvPr/>
        </p:nvCxnSpPr>
        <p:spPr>
          <a:xfrm flipH="1">
            <a:off x="2158491" y="4304967"/>
            <a:ext cx="146820" cy="1165563"/>
          </a:xfrm>
          <a:prstGeom prst="straightConnector1">
            <a:avLst/>
          </a:prstGeom>
          <a:ln w="28575" cap="flat" cmpd="sng" algn="ctr">
            <a:solidFill>
              <a:srgbClr val="23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0" name="TextovéPole 199">
            <a:extLst>
              <a:ext uri="{FF2B5EF4-FFF2-40B4-BE49-F238E27FC236}">
                <a16:creationId xmlns:a16="http://schemas.microsoft.com/office/drawing/2014/main" id="{086780D7-941A-4D0C-AA2D-5E91224B946D}"/>
              </a:ext>
            </a:extLst>
          </p:cNvPr>
          <p:cNvSpPr txBox="1"/>
          <p:nvPr/>
        </p:nvSpPr>
        <p:spPr>
          <a:xfrm>
            <a:off x="2025224" y="3956966"/>
            <a:ext cx="2343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4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kumimoji="0" lang="cs-CZ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yužití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DS</a:t>
            </a:r>
          </a:p>
        </p:txBody>
      </p:sp>
      <p:sp>
        <p:nvSpPr>
          <p:cNvPr id="201" name="TextovéPole 200">
            <a:extLst>
              <a:ext uri="{FF2B5EF4-FFF2-40B4-BE49-F238E27FC236}">
                <a16:creationId xmlns:a16="http://schemas.microsoft.com/office/drawing/2014/main" id="{BA639B55-BE47-4427-BB98-8DA87C5C4D06}"/>
              </a:ext>
            </a:extLst>
          </p:cNvPr>
          <p:cNvSpPr txBox="1"/>
          <p:nvPr/>
        </p:nvSpPr>
        <p:spPr>
          <a:xfrm>
            <a:off x="4763266" y="3178524"/>
            <a:ext cx="1075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0</a:t>
            </a:r>
            <a:endParaRPr kumimoji="0" lang="cs-CZ" sz="1100" b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2" name="TextovéPole 201">
            <a:extLst>
              <a:ext uri="{FF2B5EF4-FFF2-40B4-BE49-F238E27FC236}">
                <a16:creationId xmlns:a16="http://schemas.microsoft.com/office/drawing/2014/main" id="{56D3929F-07FE-497E-9BCC-B9F05D8FB712}"/>
              </a:ext>
            </a:extLst>
          </p:cNvPr>
          <p:cNvSpPr txBox="1"/>
          <p:nvPr/>
        </p:nvSpPr>
        <p:spPr>
          <a:xfrm rot="1491298">
            <a:off x="4961010" y="3628249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0</a:t>
            </a:r>
            <a:endParaRPr kumimoji="0" lang="cs-CZ" sz="1100" b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3" name="TextovéPole 202">
            <a:extLst>
              <a:ext uri="{FF2B5EF4-FFF2-40B4-BE49-F238E27FC236}">
                <a16:creationId xmlns:a16="http://schemas.microsoft.com/office/drawing/2014/main" id="{83984B43-1ABF-4761-9D24-61B56B06C839}"/>
              </a:ext>
            </a:extLst>
          </p:cNvPr>
          <p:cNvSpPr txBox="1"/>
          <p:nvPr/>
        </p:nvSpPr>
        <p:spPr>
          <a:xfrm rot="2932067">
            <a:off x="4929407" y="4142267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endParaRPr kumimoji="0" lang="cs-CZ" sz="1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0" name="Skupina 29">
            <a:extLst>
              <a:ext uri="{FF2B5EF4-FFF2-40B4-BE49-F238E27FC236}">
                <a16:creationId xmlns:a16="http://schemas.microsoft.com/office/drawing/2014/main" id="{AB77CA30-7FFD-4F15-B00B-A3506B5D9A9F}"/>
              </a:ext>
            </a:extLst>
          </p:cNvPr>
          <p:cNvGrpSpPr/>
          <p:nvPr/>
        </p:nvGrpSpPr>
        <p:grpSpPr>
          <a:xfrm>
            <a:off x="10516802" y="1705233"/>
            <a:ext cx="618744" cy="844948"/>
            <a:chOff x="1070097" y="1562148"/>
            <a:chExt cx="724304" cy="1064010"/>
          </a:xfrm>
        </p:grpSpPr>
        <p:pic>
          <p:nvPicPr>
            <p:cNvPr id="31" name="Obrázek 30">
              <a:extLst>
                <a:ext uri="{FF2B5EF4-FFF2-40B4-BE49-F238E27FC236}">
                  <a16:creationId xmlns:a16="http://schemas.microsoft.com/office/drawing/2014/main" id="{DFFD000A-77FC-4082-9069-B38E9AD22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97" y="1562148"/>
              <a:ext cx="724304" cy="481061"/>
            </a:xfrm>
            <a:prstGeom prst="rect">
              <a:avLst/>
            </a:prstGeom>
          </p:spPr>
        </p:pic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240C703A-10BF-47B9-A547-B25F568F628D}"/>
                </a:ext>
              </a:extLst>
            </p:cNvPr>
            <p:cNvSpPr/>
            <p:nvPr/>
          </p:nvSpPr>
          <p:spPr>
            <a:xfrm>
              <a:off x="1166327" y="1875147"/>
              <a:ext cx="531844" cy="7510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DF240C88-EDFA-4C69-89AF-83A275E2E2BF}"/>
                </a:ext>
              </a:extLst>
            </p:cNvPr>
            <p:cNvSpPr/>
            <p:nvPr/>
          </p:nvSpPr>
          <p:spPr>
            <a:xfrm>
              <a:off x="1303669" y="1976954"/>
              <a:ext cx="201263" cy="23042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Obdélník 33">
              <a:extLst>
                <a:ext uri="{FF2B5EF4-FFF2-40B4-BE49-F238E27FC236}">
                  <a16:creationId xmlns:a16="http://schemas.microsoft.com/office/drawing/2014/main" id="{FC20CAD8-31DE-4483-B798-59EF9031F646}"/>
                </a:ext>
              </a:extLst>
            </p:cNvPr>
            <p:cNvSpPr/>
            <p:nvPr/>
          </p:nvSpPr>
          <p:spPr>
            <a:xfrm>
              <a:off x="1359566" y="2285731"/>
              <a:ext cx="145366" cy="31852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5" name="Obdélník 34">
            <a:extLst>
              <a:ext uri="{FF2B5EF4-FFF2-40B4-BE49-F238E27FC236}">
                <a16:creationId xmlns:a16="http://schemas.microsoft.com/office/drawing/2014/main" id="{9B62370E-A6A9-4C85-BB07-030A63BABFA7}"/>
              </a:ext>
            </a:extLst>
          </p:cNvPr>
          <p:cNvSpPr/>
          <p:nvPr/>
        </p:nvSpPr>
        <p:spPr>
          <a:xfrm>
            <a:off x="10989649" y="2257705"/>
            <a:ext cx="579362" cy="42910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EANd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7" name="Obrázek 36">
            <a:extLst>
              <a:ext uri="{FF2B5EF4-FFF2-40B4-BE49-F238E27FC236}">
                <a16:creationId xmlns:a16="http://schemas.microsoft.com/office/drawing/2014/main" id="{5909FDE6-B578-47B1-B6F8-87DFEE22C71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815" y="2183184"/>
            <a:ext cx="782559" cy="420974"/>
          </a:xfrm>
          <a:prstGeom prst="rect">
            <a:avLst/>
          </a:prstGeom>
        </p:spPr>
      </p:pic>
      <p:sp>
        <p:nvSpPr>
          <p:cNvPr id="38" name="Obdélník 37">
            <a:extLst>
              <a:ext uri="{FF2B5EF4-FFF2-40B4-BE49-F238E27FC236}">
                <a16:creationId xmlns:a16="http://schemas.microsoft.com/office/drawing/2014/main" id="{7684C794-0DF2-46E7-A0C3-63D6521ECFB1}"/>
              </a:ext>
            </a:extLst>
          </p:cNvPr>
          <p:cNvSpPr/>
          <p:nvPr/>
        </p:nvSpPr>
        <p:spPr>
          <a:xfrm>
            <a:off x="9628366" y="2296337"/>
            <a:ext cx="579362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EANd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40" name="Skupina 39">
            <a:extLst>
              <a:ext uri="{FF2B5EF4-FFF2-40B4-BE49-F238E27FC236}">
                <a16:creationId xmlns:a16="http://schemas.microsoft.com/office/drawing/2014/main" id="{769F8706-33E6-49F8-9C6D-C3D6C33D32F4}"/>
              </a:ext>
            </a:extLst>
          </p:cNvPr>
          <p:cNvGrpSpPr/>
          <p:nvPr/>
        </p:nvGrpSpPr>
        <p:grpSpPr>
          <a:xfrm>
            <a:off x="7859505" y="5133487"/>
            <a:ext cx="466828" cy="705191"/>
            <a:chOff x="1458510" y="2666020"/>
            <a:chExt cx="466828" cy="705191"/>
          </a:xfrm>
        </p:grpSpPr>
        <p:sp>
          <p:nvSpPr>
            <p:cNvPr id="41" name="Obdélník 40">
              <a:extLst>
                <a:ext uri="{FF2B5EF4-FFF2-40B4-BE49-F238E27FC236}">
                  <a16:creationId xmlns:a16="http://schemas.microsoft.com/office/drawing/2014/main" id="{6E0847AF-BBAA-4E9D-87FA-28487E52F948}"/>
                </a:ext>
              </a:extLst>
            </p:cNvPr>
            <p:cNvSpPr/>
            <p:nvPr/>
          </p:nvSpPr>
          <p:spPr>
            <a:xfrm>
              <a:off x="1461673" y="2880052"/>
              <a:ext cx="454333" cy="4911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" name="Obdélník 41">
              <a:extLst>
                <a:ext uri="{FF2B5EF4-FFF2-40B4-BE49-F238E27FC236}">
                  <a16:creationId xmlns:a16="http://schemas.microsoft.com/office/drawing/2014/main" id="{88FA6E31-EF3C-44C1-82B6-62D4243F7391}"/>
                </a:ext>
              </a:extLst>
            </p:cNvPr>
            <p:cNvSpPr/>
            <p:nvPr/>
          </p:nvSpPr>
          <p:spPr>
            <a:xfrm>
              <a:off x="1578999" y="2946633"/>
              <a:ext cx="225417" cy="1532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    </a:t>
              </a:r>
            </a:p>
          </p:txBody>
        </p:sp>
        <p:sp>
          <p:nvSpPr>
            <p:cNvPr id="43" name="Obdélník 42">
              <a:extLst>
                <a:ext uri="{FF2B5EF4-FFF2-40B4-BE49-F238E27FC236}">
                  <a16:creationId xmlns:a16="http://schemas.microsoft.com/office/drawing/2014/main" id="{60FA3D9A-AD78-4080-A7EC-64FB465F4165}"/>
                </a:ext>
              </a:extLst>
            </p:cNvPr>
            <p:cNvSpPr/>
            <p:nvPr/>
          </p:nvSpPr>
          <p:spPr>
            <a:xfrm>
              <a:off x="1626750" y="3148573"/>
              <a:ext cx="124180" cy="20831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44" name="Přímá spojnice 43">
              <a:extLst>
                <a:ext uri="{FF2B5EF4-FFF2-40B4-BE49-F238E27FC236}">
                  <a16:creationId xmlns:a16="http://schemas.microsoft.com/office/drawing/2014/main" id="{6287F388-095C-4E97-854C-626CB85721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8510" y="2666020"/>
              <a:ext cx="247280" cy="204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Přímá spojnice 44">
              <a:extLst>
                <a:ext uri="{FF2B5EF4-FFF2-40B4-BE49-F238E27FC236}">
                  <a16:creationId xmlns:a16="http://schemas.microsoft.com/office/drawing/2014/main" id="{92B67C6B-2692-4F29-B560-892CC1C540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82044" y="2666020"/>
              <a:ext cx="243294" cy="2140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CA603BDF-D908-4E5B-AC44-E7E9902C9FA5}"/>
              </a:ext>
            </a:extLst>
          </p:cNvPr>
          <p:cNvGrpSpPr/>
          <p:nvPr/>
        </p:nvGrpSpPr>
        <p:grpSpPr>
          <a:xfrm>
            <a:off x="9429082" y="5143594"/>
            <a:ext cx="466828" cy="705191"/>
            <a:chOff x="1458510" y="2666020"/>
            <a:chExt cx="466828" cy="705191"/>
          </a:xfrm>
        </p:grpSpPr>
        <p:sp>
          <p:nvSpPr>
            <p:cNvPr id="47" name="Obdélník 46">
              <a:extLst>
                <a:ext uri="{FF2B5EF4-FFF2-40B4-BE49-F238E27FC236}">
                  <a16:creationId xmlns:a16="http://schemas.microsoft.com/office/drawing/2014/main" id="{0F5A0858-08E4-4765-BEDB-7EFC4ADF96DA}"/>
                </a:ext>
              </a:extLst>
            </p:cNvPr>
            <p:cNvSpPr/>
            <p:nvPr/>
          </p:nvSpPr>
          <p:spPr>
            <a:xfrm>
              <a:off x="1461673" y="2880052"/>
              <a:ext cx="454333" cy="4911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" name="Obdélník 47">
              <a:extLst>
                <a:ext uri="{FF2B5EF4-FFF2-40B4-BE49-F238E27FC236}">
                  <a16:creationId xmlns:a16="http://schemas.microsoft.com/office/drawing/2014/main" id="{7C924A64-12FE-447A-9726-54A4E0B33B11}"/>
                </a:ext>
              </a:extLst>
            </p:cNvPr>
            <p:cNvSpPr/>
            <p:nvPr/>
          </p:nvSpPr>
          <p:spPr>
            <a:xfrm>
              <a:off x="1578999" y="2946633"/>
              <a:ext cx="225417" cy="1532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    </a:t>
              </a:r>
            </a:p>
          </p:txBody>
        </p:sp>
        <p:sp>
          <p:nvSpPr>
            <p:cNvPr id="49" name="Obdélník 48">
              <a:extLst>
                <a:ext uri="{FF2B5EF4-FFF2-40B4-BE49-F238E27FC236}">
                  <a16:creationId xmlns:a16="http://schemas.microsoft.com/office/drawing/2014/main" id="{3CFDCDA8-E4C9-4D8C-8375-B0F9DC453216}"/>
                </a:ext>
              </a:extLst>
            </p:cNvPr>
            <p:cNvSpPr/>
            <p:nvPr/>
          </p:nvSpPr>
          <p:spPr>
            <a:xfrm>
              <a:off x="1626750" y="3148573"/>
              <a:ext cx="124180" cy="20831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50" name="Přímá spojnice 49">
              <a:extLst>
                <a:ext uri="{FF2B5EF4-FFF2-40B4-BE49-F238E27FC236}">
                  <a16:creationId xmlns:a16="http://schemas.microsoft.com/office/drawing/2014/main" id="{353A75C8-B01B-4DFA-B7D1-E5A079AFA2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8510" y="2666020"/>
              <a:ext cx="247280" cy="204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Přímá spojnice 50">
              <a:extLst>
                <a:ext uri="{FF2B5EF4-FFF2-40B4-BE49-F238E27FC236}">
                  <a16:creationId xmlns:a16="http://schemas.microsoft.com/office/drawing/2014/main" id="{FED41A3B-5110-44F3-B7DC-783FB8BE3C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82044" y="2666020"/>
              <a:ext cx="243294" cy="2140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Obdélník 51">
            <a:extLst>
              <a:ext uri="{FF2B5EF4-FFF2-40B4-BE49-F238E27FC236}">
                <a16:creationId xmlns:a16="http://schemas.microsoft.com/office/drawing/2014/main" id="{EDF18182-38F6-48CC-A08F-0BC80D33EA5E}"/>
              </a:ext>
            </a:extLst>
          </p:cNvPr>
          <p:cNvSpPr/>
          <p:nvPr/>
        </p:nvSpPr>
        <p:spPr>
          <a:xfrm>
            <a:off x="8282814" y="5611375"/>
            <a:ext cx="576514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Obdélník 52">
            <a:extLst>
              <a:ext uri="{FF2B5EF4-FFF2-40B4-BE49-F238E27FC236}">
                <a16:creationId xmlns:a16="http://schemas.microsoft.com/office/drawing/2014/main" id="{0345DC44-E48F-468B-8CCE-2AA6BCFE61B4}"/>
              </a:ext>
            </a:extLst>
          </p:cNvPr>
          <p:cNvSpPr/>
          <p:nvPr/>
        </p:nvSpPr>
        <p:spPr>
          <a:xfrm>
            <a:off x="9844438" y="5626147"/>
            <a:ext cx="576514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54" name="Přímá spojnice se šipkou 53">
            <a:extLst>
              <a:ext uri="{FF2B5EF4-FFF2-40B4-BE49-F238E27FC236}">
                <a16:creationId xmlns:a16="http://schemas.microsoft.com/office/drawing/2014/main" id="{E1555DB9-D822-4B87-9064-AAF26CFF6CA2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9370095" y="2604158"/>
            <a:ext cx="258271" cy="2482186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311D5C48-415B-47B4-8805-3CFFC52D8E67}"/>
              </a:ext>
            </a:extLst>
          </p:cNvPr>
          <p:cNvSpPr txBox="1"/>
          <p:nvPr/>
        </p:nvSpPr>
        <p:spPr>
          <a:xfrm rot="15942354">
            <a:off x="8802146" y="3686155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56" name="Přímá spojnice se šipkou 55">
            <a:extLst>
              <a:ext uri="{FF2B5EF4-FFF2-40B4-BE49-F238E27FC236}">
                <a16:creationId xmlns:a16="http://schemas.microsoft.com/office/drawing/2014/main" id="{04AA8383-03F1-4E4D-9DD9-42EFA87FB56A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8101707" y="2604158"/>
            <a:ext cx="1268388" cy="2442214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64EDE79F-A0EE-44F3-8566-20CA25DB08BE}"/>
              </a:ext>
            </a:extLst>
          </p:cNvPr>
          <p:cNvSpPr txBox="1"/>
          <p:nvPr/>
        </p:nvSpPr>
        <p:spPr>
          <a:xfrm rot="17917886">
            <a:off x="8109223" y="3545550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58" name="Skupina 57">
            <a:extLst>
              <a:ext uri="{FF2B5EF4-FFF2-40B4-BE49-F238E27FC236}">
                <a16:creationId xmlns:a16="http://schemas.microsoft.com/office/drawing/2014/main" id="{76922E0A-8C33-483B-B8E2-E34FAA8B4AA8}"/>
              </a:ext>
            </a:extLst>
          </p:cNvPr>
          <p:cNvGrpSpPr/>
          <p:nvPr/>
        </p:nvGrpSpPr>
        <p:grpSpPr>
          <a:xfrm>
            <a:off x="10790365" y="5115365"/>
            <a:ext cx="466828" cy="705191"/>
            <a:chOff x="1458510" y="2666020"/>
            <a:chExt cx="466828" cy="705191"/>
          </a:xfrm>
        </p:grpSpPr>
        <p:sp>
          <p:nvSpPr>
            <p:cNvPr id="59" name="Obdélník 58">
              <a:extLst>
                <a:ext uri="{FF2B5EF4-FFF2-40B4-BE49-F238E27FC236}">
                  <a16:creationId xmlns:a16="http://schemas.microsoft.com/office/drawing/2014/main" id="{4C25F2E8-C22E-4C72-B33F-675FD77D3079}"/>
                </a:ext>
              </a:extLst>
            </p:cNvPr>
            <p:cNvSpPr/>
            <p:nvPr/>
          </p:nvSpPr>
          <p:spPr>
            <a:xfrm>
              <a:off x="1461673" y="2880052"/>
              <a:ext cx="454333" cy="4911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" name="Obdélník 63">
              <a:extLst>
                <a:ext uri="{FF2B5EF4-FFF2-40B4-BE49-F238E27FC236}">
                  <a16:creationId xmlns:a16="http://schemas.microsoft.com/office/drawing/2014/main" id="{55B2DC2E-924F-4BC4-9E7A-5D3EFF0B2898}"/>
                </a:ext>
              </a:extLst>
            </p:cNvPr>
            <p:cNvSpPr/>
            <p:nvPr/>
          </p:nvSpPr>
          <p:spPr>
            <a:xfrm>
              <a:off x="1578999" y="2946633"/>
              <a:ext cx="225417" cy="1532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    </a:t>
              </a:r>
            </a:p>
          </p:txBody>
        </p:sp>
        <p:sp>
          <p:nvSpPr>
            <p:cNvPr id="66" name="Obdélník 65">
              <a:extLst>
                <a:ext uri="{FF2B5EF4-FFF2-40B4-BE49-F238E27FC236}">
                  <a16:creationId xmlns:a16="http://schemas.microsoft.com/office/drawing/2014/main" id="{F4C04FAA-CBB3-488D-A711-8CB3536A2BE0}"/>
                </a:ext>
              </a:extLst>
            </p:cNvPr>
            <p:cNvSpPr/>
            <p:nvPr/>
          </p:nvSpPr>
          <p:spPr>
            <a:xfrm>
              <a:off x="1626750" y="3148573"/>
              <a:ext cx="124180" cy="20831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67" name="Přímá spojnice 66">
              <a:extLst>
                <a:ext uri="{FF2B5EF4-FFF2-40B4-BE49-F238E27FC236}">
                  <a16:creationId xmlns:a16="http://schemas.microsoft.com/office/drawing/2014/main" id="{8A707ED5-E7A6-4E79-A8CB-1330ACD84C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8510" y="2666020"/>
              <a:ext cx="247280" cy="204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Přímá spojnice 68">
              <a:extLst>
                <a:ext uri="{FF2B5EF4-FFF2-40B4-BE49-F238E27FC236}">
                  <a16:creationId xmlns:a16="http://schemas.microsoft.com/office/drawing/2014/main" id="{6219058E-A699-4C16-978C-1EF1F011B0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82044" y="2666020"/>
              <a:ext cx="243294" cy="2140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Obdélník 70">
            <a:extLst>
              <a:ext uri="{FF2B5EF4-FFF2-40B4-BE49-F238E27FC236}">
                <a16:creationId xmlns:a16="http://schemas.microsoft.com/office/drawing/2014/main" id="{15084320-0165-439E-93FD-F61C49487D73}"/>
              </a:ext>
            </a:extLst>
          </p:cNvPr>
          <p:cNvSpPr/>
          <p:nvPr/>
        </p:nvSpPr>
        <p:spPr>
          <a:xfrm>
            <a:off x="11215523" y="5611150"/>
            <a:ext cx="576514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2" name="Přímá spojnice se šipkou 71">
            <a:extLst>
              <a:ext uri="{FF2B5EF4-FFF2-40B4-BE49-F238E27FC236}">
                <a16:creationId xmlns:a16="http://schemas.microsoft.com/office/drawing/2014/main" id="{2AA3EB61-92B6-4288-BC29-C93E04C113D0}"/>
              </a:ext>
            </a:extLst>
          </p:cNvPr>
          <p:cNvCxnSpPr>
            <a:cxnSpLocks/>
          </p:cNvCxnSpPr>
          <p:nvPr/>
        </p:nvCxnSpPr>
        <p:spPr>
          <a:xfrm>
            <a:off x="10799988" y="2647234"/>
            <a:ext cx="189661" cy="2419487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ovéPole 72">
            <a:extLst>
              <a:ext uri="{FF2B5EF4-FFF2-40B4-BE49-F238E27FC236}">
                <a16:creationId xmlns:a16="http://schemas.microsoft.com/office/drawing/2014/main" id="{A11F440C-FE77-4F23-B209-FB31B3F4E207}"/>
              </a:ext>
            </a:extLst>
          </p:cNvPr>
          <p:cNvSpPr txBox="1"/>
          <p:nvPr/>
        </p:nvSpPr>
        <p:spPr>
          <a:xfrm rot="15942354">
            <a:off x="10232039" y="3729231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74" name="Přímá spojnice se šipkou 73">
            <a:extLst>
              <a:ext uri="{FF2B5EF4-FFF2-40B4-BE49-F238E27FC236}">
                <a16:creationId xmlns:a16="http://schemas.microsoft.com/office/drawing/2014/main" id="{BD55078F-01BE-4D45-B52F-4F8D24C4D085}"/>
              </a:ext>
            </a:extLst>
          </p:cNvPr>
          <p:cNvCxnSpPr>
            <a:cxnSpLocks/>
          </p:cNvCxnSpPr>
          <p:nvPr/>
        </p:nvCxnSpPr>
        <p:spPr>
          <a:xfrm flipH="1">
            <a:off x="9729751" y="2647234"/>
            <a:ext cx="1070237" cy="2430306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ovéPole 76">
            <a:extLst>
              <a:ext uri="{FF2B5EF4-FFF2-40B4-BE49-F238E27FC236}">
                <a16:creationId xmlns:a16="http://schemas.microsoft.com/office/drawing/2014/main" id="{9DD0FA97-AC0C-44E2-B41F-5CAD7E170C8D}"/>
              </a:ext>
            </a:extLst>
          </p:cNvPr>
          <p:cNvSpPr txBox="1"/>
          <p:nvPr/>
        </p:nvSpPr>
        <p:spPr>
          <a:xfrm rot="17659831">
            <a:off x="9597926" y="3587460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69149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33577"/>
            <a:ext cx="11113200" cy="4884861"/>
          </a:xfrm>
        </p:spPr>
        <p:txBody>
          <a:bodyPr>
            <a:normAutofit fontScale="92500" lnSpcReduction="10000"/>
          </a:bodyPr>
          <a:lstStyle/>
          <a:p>
            <a:pPr marL="92075" lvl="2" indent="79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/>
              <a:t>Statický alokační klíč</a:t>
            </a:r>
            <a:r>
              <a:rPr lang="en-US" sz="2400" b="1" dirty="0"/>
              <a:t> </a:t>
            </a:r>
            <a:r>
              <a:rPr lang="cs-CZ" sz="2400" b="1" dirty="0"/>
              <a:t>s respektováním </a:t>
            </a:r>
            <a:r>
              <a:rPr lang="cs-CZ" sz="2400" b="1" dirty="0" err="1"/>
              <a:t>výrobnové</a:t>
            </a:r>
            <a:r>
              <a:rPr lang="cs-CZ" sz="2400" b="1" dirty="0"/>
              <a:t> priority a s iteračním opakováním (jen u skupin do 50 EAN včetně):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Pro každý pár </a:t>
            </a:r>
            <a:r>
              <a:rPr lang="cs-CZ" sz="2400" dirty="0" err="1"/>
              <a:t>EANo</a:t>
            </a:r>
            <a:r>
              <a:rPr lang="cs-CZ" sz="2400" dirty="0"/>
              <a:t> a </a:t>
            </a:r>
            <a:r>
              <a:rPr lang="cs-CZ" sz="2400" dirty="0" err="1"/>
              <a:t>EANd</a:t>
            </a:r>
            <a:r>
              <a:rPr lang="cs-CZ" sz="2400" dirty="0"/>
              <a:t> je definované procento, kterým je alokovaný objem dodávky sdílené z daného </a:t>
            </a:r>
            <a:r>
              <a:rPr lang="cs-CZ" sz="2400" dirty="0" err="1"/>
              <a:t>EANd</a:t>
            </a:r>
            <a:r>
              <a:rPr lang="cs-CZ" sz="2400" dirty="0"/>
              <a:t> do daného </a:t>
            </a:r>
            <a:r>
              <a:rPr lang="cs-CZ" sz="2400" dirty="0" err="1"/>
              <a:t>EANo</a:t>
            </a:r>
            <a:r>
              <a:rPr lang="cs-CZ" sz="2400" dirty="0"/>
              <a:t>. 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Objem sdílené elektřiny v každém zúčtovacím intervalu  je určen tímto procentem a je zároveň shora omezen spotřebou </a:t>
            </a:r>
            <a:r>
              <a:rPr lang="cs-CZ" sz="2400" dirty="0" err="1"/>
              <a:t>EANo</a:t>
            </a:r>
            <a:r>
              <a:rPr lang="cs-CZ" sz="2400" dirty="0"/>
              <a:t> v daném zúčtovacím intervalu. 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Každý </a:t>
            </a:r>
            <a:r>
              <a:rPr lang="cs-CZ" sz="2400" dirty="0" err="1"/>
              <a:t>EANo</a:t>
            </a:r>
            <a:r>
              <a:rPr lang="cs-CZ" sz="2400" dirty="0"/>
              <a:t> má stanoveno pořadí </a:t>
            </a:r>
            <a:r>
              <a:rPr lang="cs-CZ" sz="2400" dirty="0" err="1"/>
              <a:t>EANd</a:t>
            </a:r>
            <a:r>
              <a:rPr lang="cs-CZ" sz="2400" dirty="0"/>
              <a:t> v jakém z nich elektřinu sdílí (index priority výrobny).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Iterativní opakování statického alokačního klíče u skupin do 50 EAN včetně aproximuje dynamický alokační klíč pro elektřinu, kterou se nepodařilo alokovat v prvním kole statické alokace.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Počet iterací = min(5, počet</a:t>
            </a:r>
            <a:r>
              <a:rPr lang="en-US" sz="2400" dirty="0"/>
              <a:t> </a:t>
            </a:r>
            <a:r>
              <a:rPr lang="cs-CZ" sz="2400" dirty="0" err="1"/>
              <a:t>EANo</a:t>
            </a:r>
            <a:r>
              <a:rPr lang="cs-CZ" sz="2400" dirty="0"/>
              <a:t> ve skupině sdílení), tedy až 5 iterací.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CB0C0BB7-365C-41EA-9E75-00750951A82D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Alokační klíč</a:t>
            </a:r>
          </a:p>
        </p:txBody>
      </p:sp>
    </p:spTree>
    <p:extLst>
      <p:ext uri="{BB962C8B-B14F-4D97-AF65-F5344CB8AC3E}">
        <p14:creationId xmlns:p14="http://schemas.microsoft.com/office/powerpoint/2010/main" val="3912032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92500" lnSpcReduction="20000"/>
          </a:bodyPr>
          <a:lstStyle/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b="1" dirty="0"/>
              <a:t>Zúčtování dodávky a fakturace respektují využívání DS při sdílení elektřiny: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fakturaci komodity se použije vždy změřená spotřeba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snížená o alokovanou elektřinu ze všech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ze kterých daný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elektřinu sdílí.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fakturaci regulovaných složek se použije změřená spotřeba</a:t>
            </a:r>
            <a:r>
              <a:rPr lang="en-US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snížená o alokovanou elektřinu </a:t>
            </a:r>
            <a:r>
              <a:rPr lang="en-US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pouze</a:t>
            </a:r>
            <a:r>
              <a:rPr lang="en-US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ze kterých daný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sdílí elektřinu bez využití DS (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stejnou HDS)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fakturaci dodávky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sítě se použije změřená dodávka do sítě snížená o elektřinu alokovanou z daného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všech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do kterých dané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elektřinu sdílí.</a:t>
            </a:r>
            <a:r>
              <a:rPr lang="cs-CZ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b="1" dirty="0"/>
          </a:p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b="1" dirty="0"/>
              <a:t>Na faktuře budou podle novelizované vyhlášky o vyúčtování dodávek uvedeny následující informace: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Objem změřené elektřiny.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Objem elektřiny dodané obchodníkem = změřeno – sdíleno.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Objem elektřiny distribuované distributorem = změřeno – sdíleno bez </a:t>
            </a:r>
            <a:r>
              <a:rPr lang="cs-CZ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využití DS.</a:t>
            </a: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b="1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Zúčtování dodávky a fakturace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3243211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000" dirty="0"/>
              <a:t>P</a:t>
            </a:r>
            <a:r>
              <a:rPr lang="cs-CZ" sz="2000" dirty="0" err="1"/>
              <a:t>říklad</a:t>
            </a:r>
            <a:r>
              <a:rPr lang="cs-CZ" sz="2000" dirty="0"/>
              <a:t> aproximace dynamického alokačního klíče iteračním opakování </a:t>
            </a:r>
            <a:r>
              <a:rPr lang="en-US" sz="2000" dirty="0" err="1"/>
              <a:t>statick</a:t>
            </a:r>
            <a:r>
              <a:rPr lang="cs-CZ" sz="2000" dirty="0"/>
              <a:t>é alokace</a:t>
            </a:r>
            <a:endParaRPr lang="cs-CZ" sz="1400" i="1" dirty="0"/>
          </a:p>
        </p:txBody>
      </p:sp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2EFF4FEF-9297-4D1B-BA93-42EEB9276622}"/>
              </a:ext>
            </a:extLst>
          </p:cNvPr>
          <p:cNvGraphicFramePr>
            <a:graphicFrameLocks noGrp="1"/>
          </p:cNvGraphicFramePr>
          <p:nvPr/>
        </p:nvGraphicFramePr>
        <p:xfrm>
          <a:off x="5198440" y="3002325"/>
          <a:ext cx="4868683" cy="14833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86700">
                  <a:extLst>
                    <a:ext uri="{9D8B030D-6E8A-4147-A177-3AD203B41FA5}">
                      <a16:colId xmlns:a16="http://schemas.microsoft.com/office/drawing/2014/main" val="3938337227"/>
                    </a:ext>
                  </a:extLst>
                </a:gridCol>
                <a:gridCol w="1938601">
                  <a:extLst>
                    <a:ext uri="{9D8B030D-6E8A-4147-A177-3AD203B41FA5}">
                      <a16:colId xmlns:a16="http://schemas.microsoft.com/office/drawing/2014/main" val="1294723930"/>
                    </a:ext>
                  </a:extLst>
                </a:gridCol>
                <a:gridCol w="1943382">
                  <a:extLst>
                    <a:ext uri="{9D8B030D-6E8A-4147-A177-3AD203B41FA5}">
                      <a16:colId xmlns:a16="http://schemas.microsoft.com/office/drawing/2014/main" val="16192882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err="1"/>
                        <a:t>EANo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Priorita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Priorita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852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EANo1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1  50 %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2  50 %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085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EANo2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1  20 %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2  20 %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243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EANo3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1  30 %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2  30 %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070744"/>
                  </a:ext>
                </a:extLst>
              </a:tr>
            </a:tbl>
          </a:graphicData>
        </a:graphic>
      </p:graphicFrame>
      <p:pic>
        <p:nvPicPr>
          <p:cNvPr id="7" name="Obrázek 6">
            <a:extLst>
              <a:ext uri="{FF2B5EF4-FFF2-40B4-BE49-F238E27FC236}">
                <a16:creationId xmlns:a16="http://schemas.microsoft.com/office/drawing/2014/main" id="{8CC1F84C-1BED-45B2-A829-7B616BAD4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17" y="1143815"/>
            <a:ext cx="9484706" cy="5314421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29C828C9-CFBC-4EB0-B09F-306A42549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17" y="1143815"/>
            <a:ext cx="9484706" cy="5339292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565F531C-3539-4FAA-A6B1-416333D08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417" y="1143815"/>
            <a:ext cx="9484706" cy="5314421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E71496DB-9B04-4134-8614-E61FEAB300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417" y="1143815"/>
            <a:ext cx="9484706" cy="531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9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bdélník 71">
            <a:extLst>
              <a:ext uri="{FF2B5EF4-FFF2-40B4-BE49-F238E27FC236}">
                <a16:creationId xmlns:a16="http://schemas.microsoft.com/office/drawing/2014/main" id="{CDB458A2-CBF8-43E0-B7AD-A39648313629}"/>
              </a:ext>
            </a:extLst>
          </p:cNvPr>
          <p:cNvSpPr/>
          <p:nvPr/>
        </p:nvSpPr>
        <p:spPr>
          <a:xfrm>
            <a:off x="3840838" y="2019183"/>
            <a:ext cx="579341" cy="4741978"/>
          </a:xfrm>
          <a:prstGeom prst="rect">
            <a:avLst/>
          </a:prstGeom>
          <a:solidFill>
            <a:srgbClr val="C6C8C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1" name="Obdélník 70">
            <a:extLst>
              <a:ext uri="{FF2B5EF4-FFF2-40B4-BE49-F238E27FC236}">
                <a16:creationId xmlns:a16="http://schemas.microsoft.com/office/drawing/2014/main" id="{533D295B-3FE8-4570-B39F-57B36175F7EA}"/>
              </a:ext>
            </a:extLst>
          </p:cNvPr>
          <p:cNvSpPr/>
          <p:nvPr/>
        </p:nvSpPr>
        <p:spPr>
          <a:xfrm>
            <a:off x="4525357" y="5652873"/>
            <a:ext cx="3795356" cy="1108288"/>
          </a:xfrm>
          <a:prstGeom prst="rect">
            <a:avLst/>
          </a:prstGeom>
          <a:solidFill>
            <a:srgbClr val="C6C8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9" name="Obdélník 68">
            <a:extLst>
              <a:ext uri="{FF2B5EF4-FFF2-40B4-BE49-F238E27FC236}">
                <a16:creationId xmlns:a16="http://schemas.microsoft.com/office/drawing/2014/main" id="{984DEB35-5110-4605-A76A-AE494DBB614D}"/>
              </a:ext>
            </a:extLst>
          </p:cNvPr>
          <p:cNvSpPr/>
          <p:nvPr/>
        </p:nvSpPr>
        <p:spPr>
          <a:xfrm>
            <a:off x="4511388" y="4457026"/>
            <a:ext cx="3795356" cy="1108288"/>
          </a:xfrm>
          <a:prstGeom prst="rect">
            <a:avLst/>
          </a:prstGeom>
          <a:solidFill>
            <a:srgbClr val="C6C8C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8" name="Obdélník 67">
            <a:extLst>
              <a:ext uri="{FF2B5EF4-FFF2-40B4-BE49-F238E27FC236}">
                <a16:creationId xmlns:a16="http://schemas.microsoft.com/office/drawing/2014/main" id="{1D83E7FB-0D6D-4E22-9BF3-53F55B2345E9}"/>
              </a:ext>
            </a:extLst>
          </p:cNvPr>
          <p:cNvSpPr/>
          <p:nvPr/>
        </p:nvSpPr>
        <p:spPr>
          <a:xfrm>
            <a:off x="4525357" y="3239223"/>
            <a:ext cx="3795356" cy="1108288"/>
          </a:xfrm>
          <a:prstGeom prst="rect">
            <a:avLst/>
          </a:prstGeom>
          <a:solidFill>
            <a:srgbClr val="C6C8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4" name="Obdélník 63">
            <a:extLst>
              <a:ext uri="{FF2B5EF4-FFF2-40B4-BE49-F238E27FC236}">
                <a16:creationId xmlns:a16="http://schemas.microsoft.com/office/drawing/2014/main" id="{AB2108D2-1137-4623-B71A-2F1A9BEA146E}"/>
              </a:ext>
            </a:extLst>
          </p:cNvPr>
          <p:cNvSpPr/>
          <p:nvPr/>
        </p:nvSpPr>
        <p:spPr>
          <a:xfrm>
            <a:off x="191260" y="5652873"/>
            <a:ext cx="3549205" cy="1108288"/>
          </a:xfrm>
          <a:prstGeom prst="rect">
            <a:avLst/>
          </a:prstGeom>
          <a:solidFill>
            <a:srgbClr val="C6C8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2" name="Obdélník 61">
            <a:extLst>
              <a:ext uri="{FF2B5EF4-FFF2-40B4-BE49-F238E27FC236}">
                <a16:creationId xmlns:a16="http://schemas.microsoft.com/office/drawing/2014/main" id="{6AC75318-9A53-45C8-8D21-8D838D90C8B2}"/>
              </a:ext>
            </a:extLst>
          </p:cNvPr>
          <p:cNvSpPr/>
          <p:nvPr/>
        </p:nvSpPr>
        <p:spPr>
          <a:xfrm>
            <a:off x="168919" y="4446048"/>
            <a:ext cx="3549205" cy="1108288"/>
          </a:xfrm>
          <a:prstGeom prst="rect">
            <a:avLst/>
          </a:prstGeom>
          <a:solidFill>
            <a:srgbClr val="C6C8C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1" name="Obdélník 60">
            <a:extLst>
              <a:ext uri="{FF2B5EF4-FFF2-40B4-BE49-F238E27FC236}">
                <a16:creationId xmlns:a16="http://schemas.microsoft.com/office/drawing/2014/main" id="{4DDCC858-F4BE-47FD-80E8-26879EB360C4}"/>
              </a:ext>
            </a:extLst>
          </p:cNvPr>
          <p:cNvSpPr/>
          <p:nvPr/>
        </p:nvSpPr>
        <p:spPr>
          <a:xfrm>
            <a:off x="143304" y="3239223"/>
            <a:ext cx="3549205" cy="1108288"/>
          </a:xfrm>
          <a:prstGeom prst="rect">
            <a:avLst/>
          </a:prstGeom>
          <a:solidFill>
            <a:srgbClr val="C6C8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8" name="Obdélník 57">
            <a:extLst>
              <a:ext uri="{FF2B5EF4-FFF2-40B4-BE49-F238E27FC236}">
                <a16:creationId xmlns:a16="http://schemas.microsoft.com/office/drawing/2014/main" id="{DD31BD24-F86C-4D6A-8742-FFA3749CC820}"/>
              </a:ext>
            </a:extLst>
          </p:cNvPr>
          <p:cNvSpPr/>
          <p:nvPr/>
        </p:nvSpPr>
        <p:spPr>
          <a:xfrm>
            <a:off x="4550613" y="2019183"/>
            <a:ext cx="3795356" cy="1108288"/>
          </a:xfrm>
          <a:prstGeom prst="rect">
            <a:avLst/>
          </a:prstGeom>
          <a:solidFill>
            <a:srgbClr val="C6C8C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2F0CACE5-F372-40C2-9108-4907ACD2C55B}"/>
              </a:ext>
            </a:extLst>
          </p:cNvPr>
          <p:cNvSpPr/>
          <p:nvPr/>
        </p:nvSpPr>
        <p:spPr>
          <a:xfrm>
            <a:off x="168041" y="2032398"/>
            <a:ext cx="3549205" cy="1108288"/>
          </a:xfrm>
          <a:prstGeom prst="rect">
            <a:avLst/>
          </a:prstGeom>
          <a:solidFill>
            <a:srgbClr val="C6C8CA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0594" y="108109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>
                <a:solidFill>
                  <a:srgbClr val="1A3366"/>
                </a:solidFill>
              </a:rPr>
              <a:t>Transformace energetiky </a:t>
            </a:r>
            <a:endParaRPr lang="cs-CZ" sz="2400" dirty="0"/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id="{51802BDB-A1BB-4835-A90A-1D1FE5B91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5778" y="2313508"/>
            <a:ext cx="18485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Velké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23315F"/>
                </a:solidFill>
                <a:latin typeface="+mn-lt"/>
              </a:rPr>
              <a:t>k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onvenční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zdroje</a:t>
            </a:r>
          </a:p>
        </p:txBody>
      </p:sp>
      <p:sp>
        <p:nvSpPr>
          <p:cNvPr id="25" name="Rectangle 30">
            <a:extLst>
              <a:ext uri="{FF2B5EF4-FFF2-40B4-BE49-F238E27FC236}">
                <a16:creationId xmlns:a16="http://schemas.microsoft.com/office/drawing/2014/main" id="{FB6DB647-6DBB-4AA0-9C70-0B7105F38C2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44807" y="2455737"/>
            <a:ext cx="72064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700" b="1" dirty="0">
                <a:solidFill>
                  <a:srgbClr val="23315F"/>
                </a:solidFill>
                <a:latin typeface="Calibri" panose="020F0502020204030204" pitchFamily="34" charset="0"/>
              </a:rPr>
              <a:t>Výroba</a:t>
            </a:r>
            <a:r>
              <a:rPr kumimoji="0" lang="cs-CZ" altLang="cs-CZ" sz="1700" b="1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Calibri" panose="020F0502020204030204" pitchFamily="34" charset="0"/>
              </a:rPr>
              <a:t> 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rgbClr val="23315F"/>
              </a:solidFill>
              <a:effectLst/>
            </a:endParaRPr>
          </a:p>
        </p:txBody>
      </p:sp>
      <p:sp>
        <p:nvSpPr>
          <p:cNvPr id="31" name="Rectangle 36">
            <a:extLst>
              <a:ext uri="{FF2B5EF4-FFF2-40B4-BE49-F238E27FC236}">
                <a16:creationId xmlns:a16="http://schemas.microsoft.com/office/drawing/2014/main" id="{258F9404-F00C-4FFE-9ED7-1C622B629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2787" y="2312766"/>
            <a:ext cx="20758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Mnoho menších zdrojů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23315F"/>
                </a:solidFill>
                <a:latin typeface="+mn-lt"/>
              </a:rPr>
              <a:t>Akumulace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Flexibilita </a:t>
            </a:r>
          </a:p>
        </p:txBody>
      </p:sp>
      <p:sp>
        <p:nvSpPr>
          <p:cNvPr id="43" name="Rectangle 48">
            <a:extLst>
              <a:ext uri="{FF2B5EF4-FFF2-40B4-BE49-F238E27FC236}">
                <a16:creationId xmlns:a16="http://schemas.microsoft.com/office/drawing/2014/main" id="{99F78B72-EAFC-4EE0-BBDD-C3BFF94BF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080" y="3482689"/>
            <a:ext cx="16254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Centralizovaný trh </a:t>
            </a:r>
          </a:p>
        </p:txBody>
      </p:sp>
      <p:sp>
        <p:nvSpPr>
          <p:cNvPr id="59" name="Rectangle 64">
            <a:extLst>
              <a:ext uri="{FF2B5EF4-FFF2-40B4-BE49-F238E27FC236}">
                <a16:creationId xmlns:a16="http://schemas.microsoft.com/office/drawing/2014/main" id="{A5E26395-D787-4459-818D-E76F01370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5410" y="3371753"/>
            <a:ext cx="177773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 err="1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Propojenýný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 EU trh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23315F"/>
                </a:solidFill>
                <a:latin typeface="+mn-lt"/>
              </a:rPr>
              <a:t>Sdílení elektřiny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PPA </a:t>
            </a:r>
          </a:p>
        </p:txBody>
      </p:sp>
      <p:sp>
        <p:nvSpPr>
          <p:cNvPr id="66" name="Rectangle 71">
            <a:extLst>
              <a:ext uri="{FF2B5EF4-FFF2-40B4-BE49-F238E27FC236}">
                <a16:creationId xmlns:a16="http://schemas.microsoft.com/office/drawing/2014/main" id="{998712BE-EEEB-4CCF-92A5-AEABAB07B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1059" y="3252327"/>
            <a:ext cx="11113" cy="95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0" name="Rectangle 75">
            <a:extLst>
              <a:ext uri="{FF2B5EF4-FFF2-40B4-BE49-F238E27FC236}">
                <a16:creationId xmlns:a16="http://schemas.microsoft.com/office/drawing/2014/main" id="{1404BFA4-45CC-4096-89A2-3C133FF72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0696" y="4764948"/>
            <a:ext cx="5466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23315F"/>
                </a:solidFill>
                <a:latin typeface="+mn-lt"/>
              </a:rPr>
              <a:t>Shora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23315F"/>
                </a:solidFill>
                <a:latin typeface="+mn-lt"/>
              </a:rPr>
              <a:t>dolů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rgbClr val="23315F"/>
              </a:solidFill>
              <a:effectLst/>
              <a:latin typeface="+mn-lt"/>
            </a:endParaRPr>
          </a:p>
        </p:txBody>
      </p:sp>
      <p:sp>
        <p:nvSpPr>
          <p:cNvPr id="78" name="Rectangle 83">
            <a:extLst>
              <a:ext uri="{FF2B5EF4-FFF2-40B4-BE49-F238E27FC236}">
                <a16:creationId xmlns:a16="http://schemas.microsoft.com/office/drawing/2014/main" id="{61DC4D50-62F3-4277-B8B5-8B2224569EA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21729" y="4720701"/>
            <a:ext cx="10017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700" b="1" dirty="0">
                <a:solidFill>
                  <a:srgbClr val="23315F"/>
                </a:solidFill>
                <a:latin typeface="Calibri" panose="020F0502020204030204" pitchFamily="34" charset="0"/>
              </a:rPr>
              <a:t>P</a:t>
            </a:r>
            <a:r>
              <a:rPr kumimoji="0" lang="cs-CZ" altLang="cs-CZ" sz="1700" b="1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Calibri" panose="020F0502020204030204" pitchFamily="34" charset="0"/>
              </a:rPr>
              <a:t>řenos Distribuce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rgbClr val="23315F"/>
              </a:solidFill>
              <a:effectLst/>
            </a:endParaRPr>
          </a:p>
        </p:txBody>
      </p:sp>
      <p:sp>
        <p:nvSpPr>
          <p:cNvPr id="82" name="Rectangle 87">
            <a:extLst>
              <a:ext uri="{FF2B5EF4-FFF2-40B4-BE49-F238E27FC236}">
                <a16:creationId xmlns:a16="http://schemas.microsoft.com/office/drawing/2014/main" id="{A6F12FAC-4581-4620-88AD-0A417C0A2A8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67696" y="4209590"/>
            <a:ext cx="17145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91">
            <a:extLst>
              <a:ext uri="{FF2B5EF4-FFF2-40B4-BE49-F238E27FC236}">
                <a16:creationId xmlns:a16="http://schemas.microsoft.com/office/drawing/2014/main" id="{AAF70684-3156-4474-8A96-E4873F7A5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1282" y="4775885"/>
            <a:ext cx="67326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23315F"/>
                </a:solidFill>
                <a:latin typeface="+mn-lt"/>
              </a:rPr>
              <a:t>O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běma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směry</a:t>
            </a:r>
          </a:p>
        </p:txBody>
      </p:sp>
      <p:sp>
        <p:nvSpPr>
          <p:cNvPr id="102" name="Rectangle 107">
            <a:extLst>
              <a:ext uri="{FF2B5EF4-FFF2-40B4-BE49-F238E27FC236}">
                <a16:creationId xmlns:a16="http://schemas.microsoft.com/office/drawing/2014/main" id="{160FF314-76C8-47CA-99A0-0D8C7E0BD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1059" y="4263565"/>
            <a:ext cx="11113" cy="95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6" name="Rectangle 111">
            <a:extLst>
              <a:ext uri="{FF2B5EF4-FFF2-40B4-BE49-F238E27FC236}">
                <a16:creationId xmlns:a16="http://schemas.microsoft.com/office/drawing/2014/main" id="{A4A36303-F7E0-43DE-A63A-C4A2A60D2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0696" y="5909465"/>
            <a:ext cx="8672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Pasivní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zákazník </a:t>
            </a:r>
          </a:p>
        </p:txBody>
      </p:sp>
      <p:sp>
        <p:nvSpPr>
          <p:cNvPr id="110" name="Rectangle 115">
            <a:extLst>
              <a:ext uri="{FF2B5EF4-FFF2-40B4-BE49-F238E27FC236}">
                <a16:creationId xmlns:a16="http://schemas.microsoft.com/office/drawing/2014/main" id="{8B40D86D-68F6-44BD-A021-68EE1F586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4267" y="5782802"/>
            <a:ext cx="18573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8">
            <a:extLst>
              <a:ext uri="{FF2B5EF4-FFF2-40B4-BE49-F238E27FC236}">
                <a16:creationId xmlns:a16="http://schemas.microsoft.com/office/drawing/2014/main" id="{7F6DE6DC-DB5A-49E2-982E-D03E191D848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31069" y="6013393"/>
            <a:ext cx="78008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700" b="1" dirty="0">
                <a:solidFill>
                  <a:srgbClr val="23315F"/>
                </a:solidFill>
                <a:latin typeface="Calibri" panose="020F0502020204030204" pitchFamily="34" charset="0"/>
              </a:rPr>
              <a:t>Z</a:t>
            </a:r>
            <a:r>
              <a:rPr kumimoji="0" lang="cs-CZ" altLang="cs-CZ" sz="1700" b="1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Calibri" panose="020F0502020204030204" pitchFamily="34" charset="0"/>
              </a:rPr>
              <a:t>ákazník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rgbClr val="23315F"/>
              </a:solidFill>
              <a:effectLst/>
            </a:endParaRPr>
          </a:p>
        </p:txBody>
      </p:sp>
      <p:sp>
        <p:nvSpPr>
          <p:cNvPr id="117" name="Rectangle 122">
            <a:extLst>
              <a:ext uri="{FF2B5EF4-FFF2-40B4-BE49-F238E27FC236}">
                <a16:creationId xmlns:a16="http://schemas.microsoft.com/office/drawing/2014/main" id="{3E4F65F1-667D-4A56-ADD5-451245D8A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9442" y="5969982"/>
            <a:ext cx="148277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Aktivní zákazník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 err="1">
                <a:ln>
                  <a:noFill/>
                </a:ln>
                <a:solidFill>
                  <a:srgbClr val="23315F"/>
                </a:solidFill>
                <a:effectLst/>
                <a:latin typeface="+mn-lt"/>
              </a:rPr>
              <a:t>Prosumer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rgbClr val="23315F"/>
              </a:solidFill>
              <a:effectLst/>
              <a:latin typeface="+mn-lt"/>
            </a:endParaRPr>
          </a:p>
        </p:txBody>
      </p:sp>
      <p:sp>
        <p:nvSpPr>
          <p:cNvPr id="128" name="Rectangle 133">
            <a:extLst>
              <a:ext uri="{FF2B5EF4-FFF2-40B4-BE49-F238E27FC236}">
                <a16:creationId xmlns:a16="http://schemas.microsoft.com/office/drawing/2014/main" id="{7BF26B19-12CC-484B-803C-1266B9EF9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1059" y="5428790"/>
            <a:ext cx="11113" cy="95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33" name="Rectangle 138">
            <a:extLst>
              <a:ext uri="{FF2B5EF4-FFF2-40B4-BE49-F238E27FC236}">
                <a16:creationId xmlns:a16="http://schemas.microsoft.com/office/drawing/2014/main" id="{FDD6749C-DF8F-400B-BFEF-2CF19B43A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5184" y="6478127"/>
            <a:ext cx="11113" cy="95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1" name="Rectangle 30">
            <a:extLst>
              <a:ext uri="{FF2B5EF4-FFF2-40B4-BE49-F238E27FC236}">
                <a16:creationId xmlns:a16="http://schemas.microsoft.com/office/drawing/2014/main" id="{50290FB1-055D-4EBA-B374-73623346B8A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58334" y="3613148"/>
            <a:ext cx="50531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700" b="1" i="0" u="none" strike="noStrike" cap="none" normalizeH="0" baseline="0" dirty="0">
                <a:ln>
                  <a:noFill/>
                </a:ln>
                <a:solidFill>
                  <a:srgbClr val="23315F"/>
                </a:solidFill>
                <a:effectLst/>
                <a:latin typeface="Calibri" panose="020F0502020204030204" pitchFamily="34" charset="0"/>
              </a:rPr>
              <a:t>Trhy 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rgbClr val="23315F"/>
              </a:solidFill>
              <a:effectLst/>
            </a:endParaRPr>
          </a:p>
        </p:txBody>
      </p:sp>
      <p:sp>
        <p:nvSpPr>
          <p:cNvPr id="152" name="TextovéPole 151">
            <a:extLst>
              <a:ext uri="{FF2B5EF4-FFF2-40B4-BE49-F238E27FC236}">
                <a16:creationId xmlns:a16="http://schemas.microsoft.com/office/drawing/2014/main" id="{A9318DBF-BD68-4CF1-82C8-59271851ADA7}"/>
              </a:ext>
            </a:extLst>
          </p:cNvPr>
          <p:cNvSpPr txBox="1"/>
          <p:nvPr/>
        </p:nvSpPr>
        <p:spPr>
          <a:xfrm>
            <a:off x="8520409" y="2103235"/>
            <a:ext cx="1866908" cy="4320659"/>
          </a:xfrm>
          <a:prstGeom prst="rect">
            <a:avLst/>
          </a:prstGeom>
          <a:noFill/>
          <a:ln w="19050">
            <a:noFill/>
            <a:prstDash val="solid"/>
          </a:ln>
        </p:spPr>
        <p:txBody>
          <a:bodyPr wrap="square" rtlCol="0">
            <a:noAutofit/>
          </a:bodyPr>
          <a:lstStyle/>
          <a:p>
            <a:pPr marL="285750" lvl="1" indent="-285750" defTabSz="914400">
              <a:buSzPct val="75000"/>
              <a:buFont typeface="Arial" panose="020B0604020202020204" pitchFamily="34" charset="0"/>
              <a:buChar char="•"/>
            </a:pPr>
            <a:r>
              <a:rPr lang="cs-CZ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Připojování OZE</a:t>
            </a:r>
          </a:p>
          <a:p>
            <a:pPr marL="0" lvl="1" defTabSz="914400">
              <a:buSzPct val="75000"/>
            </a:pPr>
            <a:endParaRPr lang="cs-CZ" sz="2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defTabSz="914400">
              <a:buSzPct val="75000"/>
              <a:buFont typeface="Arial" panose="020B0604020202020204" pitchFamily="34" charset="0"/>
              <a:buChar char="•"/>
            </a:pPr>
            <a:r>
              <a:rPr lang="cs-CZ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Energetická společenství</a:t>
            </a:r>
          </a:p>
          <a:p>
            <a:pPr marL="285750" lvl="1" indent="-285750" defTabSz="914400">
              <a:buSzPct val="75000"/>
              <a:buFont typeface="Arial" panose="020B0604020202020204" pitchFamily="34" charset="0"/>
              <a:buChar char="•"/>
            </a:pPr>
            <a:endParaRPr lang="cs-CZ" sz="2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defTabSz="914400">
              <a:buSzPct val="75000"/>
              <a:buFont typeface="Arial" panose="020B0604020202020204" pitchFamily="34" charset="0"/>
              <a:buChar char="•"/>
            </a:pPr>
            <a:r>
              <a:rPr lang="cs-CZ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Sdílení elektřiny</a:t>
            </a:r>
          </a:p>
          <a:p>
            <a:pPr marL="0" lvl="1" defTabSz="914400">
              <a:buSzPct val="75000"/>
            </a:pPr>
            <a:endParaRPr lang="cs-CZ" sz="2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defTabSz="914400">
              <a:buSzPct val="75000"/>
              <a:buFont typeface="Arial" panose="020B0604020202020204" pitchFamily="34" charset="0"/>
              <a:buChar char="•"/>
            </a:pPr>
            <a:r>
              <a:rPr lang="cs-CZ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Akumulace</a:t>
            </a:r>
          </a:p>
          <a:p>
            <a:pPr marL="0" lvl="1" defTabSz="914400">
              <a:buSzPct val="75000"/>
            </a:pPr>
            <a:endParaRPr lang="cs-CZ" sz="2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defTabSz="914400">
              <a:buSzPct val="75000"/>
              <a:buFont typeface="Arial" panose="020B0604020202020204" pitchFamily="34" charset="0"/>
              <a:buChar char="•"/>
            </a:pPr>
            <a:r>
              <a:rPr lang="cs-CZ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Agregace flexibility</a:t>
            </a:r>
          </a:p>
        </p:txBody>
      </p:sp>
      <p:sp>
        <p:nvSpPr>
          <p:cNvPr id="153" name="TextovéPole 152">
            <a:extLst>
              <a:ext uri="{FF2B5EF4-FFF2-40B4-BE49-F238E27FC236}">
                <a16:creationId xmlns:a16="http://schemas.microsoft.com/office/drawing/2014/main" id="{61C79F03-2E1A-47B9-A37A-D06A14EDA658}"/>
              </a:ext>
            </a:extLst>
          </p:cNvPr>
          <p:cNvSpPr txBox="1"/>
          <p:nvPr/>
        </p:nvSpPr>
        <p:spPr>
          <a:xfrm>
            <a:off x="8465660" y="940491"/>
            <a:ext cx="3726340" cy="10496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lvl="1" defTabSz="914400">
              <a:lnSpc>
                <a:spcPct val="130000"/>
              </a:lnSpc>
              <a:buSzPct val="75000"/>
            </a:pPr>
            <a:r>
              <a:rPr lang="cs-CZ" b="1" dirty="0">
                <a:solidFill>
                  <a:srgbClr val="2331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Novely Energetického zákona a</a:t>
            </a:r>
          </a:p>
          <a:p>
            <a:pPr marL="0" lvl="1" defTabSz="914400">
              <a:lnSpc>
                <a:spcPct val="130000"/>
              </a:lnSpc>
              <a:buSzPct val="75000"/>
            </a:pPr>
            <a:r>
              <a:rPr lang="cs-CZ" b="1" dirty="0">
                <a:solidFill>
                  <a:srgbClr val="2331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úpravy sekundární legislativy, hlavní inovace:</a:t>
            </a:r>
          </a:p>
        </p:txBody>
      </p:sp>
      <p:sp>
        <p:nvSpPr>
          <p:cNvPr id="154" name="TextovéPole 153">
            <a:extLst>
              <a:ext uri="{FF2B5EF4-FFF2-40B4-BE49-F238E27FC236}">
                <a16:creationId xmlns:a16="http://schemas.microsoft.com/office/drawing/2014/main" id="{67FDACC3-253F-4FCC-AD8F-F1096D69AD76}"/>
              </a:ext>
            </a:extLst>
          </p:cNvPr>
          <p:cNvSpPr txBox="1"/>
          <p:nvPr/>
        </p:nvSpPr>
        <p:spPr>
          <a:xfrm>
            <a:off x="10674287" y="2212462"/>
            <a:ext cx="1508239" cy="438707"/>
          </a:xfrm>
          <a:prstGeom prst="rect">
            <a:avLst/>
          </a:prstGeom>
          <a:noFill/>
          <a:ln w="25400">
            <a:noFill/>
            <a:prstDash val="sysDash"/>
          </a:ln>
        </p:spPr>
        <p:txBody>
          <a:bodyPr wrap="square" rtlCol="0">
            <a:noAutofit/>
          </a:bodyPr>
          <a:lstStyle/>
          <a:p>
            <a:pPr marL="0" lvl="1" defTabSz="914400">
              <a:buSzPct val="75000"/>
            </a:pPr>
            <a:r>
              <a:rPr 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Lex OZE I</a:t>
            </a:r>
            <a:endParaRPr lang="cs-CZ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ovéPole 154">
            <a:extLst>
              <a:ext uri="{FF2B5EF4-FFF2-40B4-BE49-F238E27FC236}">
                <a16:creationId xmlns:a16="http://schemas.microsoft.com/office/drawing/2014/main" id="{014827EA-F8E9-4D64-BC91-6503A4D71F6D}"/>
              </a:ext>
            </a:extLst>
          </p:cNvPr>
          <p:cNvSpPr txBox="1"/>
          <p:nvPr/>
        </p:nvSpPr>
        <p:spPr>
          <a:xfrm>
            <a:off x="10686864" y="3263335"/>
            <a:ext cx="1508239" cy="438707"/>
          </a:xfrm>
          <a:prstGeom prst="rect">
            <a:avLst/>
          </a:prstGeom>
          <a:noFill/>
          <a:ln w="25400">
            <a:noFill/>
            <a:prstDash val="sysDash"/>
          </a:ln>
        </p:spPr>
        <p:txBody>
          <a:bodyPr wrap="square" rtlCol="0">
            <a:noAutofit/>
          </a:bodyPr>
          <a:lstStyle/>
          <a:p>
            <a:pPr marL="0" lvl="1" defTabSz="914400">
              <a:buSzPct val="75000"/>
            </a:pPr>
            <a:r>
              <a:rPr 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Lex OZE II</a:t>
            </a:r>
            <a:endParaRPr lang="cs-CZ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ovéPole 155">
            <a:extLst>
              <a:ext uri="{FF2B5EF4-FFF2-40B4-BE49-F238E27FC236}">
                <a16:creationId xmlns:a16="http://schemas.microsoft.com/office/drawing/2014/main" id="{3D90F4E7-4DCF-463D-9752-D19B528E0048}"/>
              </a:ext>
            </a:extLst>
          </p:cNvPr>
          <p:cNvSpPr txBox="1"/>
          <p:nvPr/>
        </p:nvSpPr>
        <p:spPr>
          <a:xfrm>
            <a:off x="10715144" y="5475966"/>
            <a:ext cx="1508239" cy="438707"/>
          </a:xfrm>
          <a:prstGeom prst="rect">
            <a:avLst/>
          </a:prstGeom>
          <a:noFill/>
          <a:ln w="25400">
            <a:noFill/>
            <a:prstDash val="sysDash"/>
          </a:ln>
        </p:spPr>
        <p:txBody>
          <a:bodyPr wrap="square" rtlCol="0">
            <a:noAutofit/>
          </a:bodyPr>
          <a:lstStyle/>
          <a:p>
            <a:pPr marL="0" lvl="1" defTabSz="914400">
              <a:buSzPct val="75000"/>
            </a:pPr>
            <a:r>
              <a:rPr 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Lex OZE III</a:t>
            </a:r>
            <a:endParaRPr lang="cs-CZ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ravá složená závorka 2">
            <a:extLst>
              <a:ext uri="{FF2B5EF4-FFF2-40B4-BE49-F238E27FC236}">
                <a16:creationId xmlns:a16="http://schemas.microsoft.com/office/drawing/2014/main" id="{FC0580CD-1C03-4A7E-92DD-60AC59FAF3F6}"/>
              </a:ext>
            </a:extLst>
          </p:cNvPr>
          <p:cNvSpPr/>
          <p:nvPr/>
        </p:nvSpPr>
        <p:spPr>
          <a:xfrm>
            <a:off x="10419412" y="2103235"/>
            <a:ext cx="254875" cy="636503"/>
          </a:xfrm>
          <a:prstGeom prst="rightBrace">
            <a:avLst/>
          </a:prstGeom>
          <a:ln w="22225">
            <a:solidFill>
              <a:srgbClr val="E53A2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C00000"/>
              </a:solidFill>
            </a:endParaRPr>
          </a:p>
        </p:txBody>
      </p:sp>
      <p:sp>
        <p:nvSpPr>
          <p:cNvPr id="157" name="Pravá složená závorka 156">
            <a:extLst>
              <a:ext uri="{FF2B5EF4-FFF2-40B4-BE49-F238E27FC236}">
                <a16:creationId xmlns:a16="http://schemas.microsoft.com/office/drawing/2014/main" id="{84E220E6-861D-4B4E-8051-AB071E3CD9B4}"/>
              </a:ext>
            </a:extLst>
          </p:cNvPr>
          <p:cNvSpPr/>
          <p:nvPr/>
        </p:nvSpPr>
        <p:spPr>
          <a:xfrm>
            <a:off x="10419412" y="2103235"/>
            <a:ext cx="254875" cy="2736229"/>
          </a:xfrm>
          <a:prstGeom prst="rightBrace">
            <a:avLst/>
          </a:prstGeom>
          <a:ln w="22225">
            <a:solidFill>
              <a:srgbClr val="E53A2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C00000"/>
              </a:solidFill>
            </a:endParaRPr>
          </a:p>
        </p:txBody>
      </p:sp>
      <p:sp>
        <p:nvSpPr>
          <p:cNvPr id="158" name="Pravá složená závorka 157">
            <a:extLst>
              <a:ext uri="{FF2B5EF4-FFF2-40B4-BE49-F238E27FC236}">
                <a16:creationId xmlns:a16="http://schemas.microsoft.com/office/drawing/2014/main" id="{445427BE-03E8-4BCE-85CF-C9940784856C}"/>
              </a:ext>
            </a:extLst>
          </p:cNvPr>
          <p:cNvSpPr/>
          <p:nvPr/>
        </p:nvSpPr>
        <p:spPr>
          <a:xfrm>
            <a:off x="10419413" y="4975224"/>
            <a:ext cx="263635" cy="1448669"/>
          </a:xfrm>
          <a:prstGeom prst="rightBrace">
            <a:avLst/>
          </a:prstGeom>
          <a:ln w="22225">
            <a:solidFill>
              <a:srgbClr val="E53A2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C00000"/>
              </a:solidFill>
            </a:endParaRPr>
          </a:p>
        </p:txBody>
      </p:sp>
      <p:sp>
        <p:nvSpPr>
          <p:cNvPr id="6" name="Šipka: pětiúhelník 5">
            <a:extLst>
              <a:ext uri="{FF2B5EF4-FFF2-40B4-BE49-F238E27FC236}">
                <a16:creationId xmlns:a16="http://schemas.microsoft.com/office/drawing/2014/main" id="{B29B2C68-C990-42DE-A01E-F38C3001E390}"/>
              </a:ext>
            </a:extLst>
          </p:cNvPr>
          <p:cNvSpPr/>
          <p:nvPr/>
        </p:nvSpPr>
        <p:spPr>
          <a:xfrm>
            <a:off x="229822" y="1280728"/>
            <a:ext cx="8116147" cy="645836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23315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C63BC8D9-70EB-4BDA-AE75-7B2386822C8A}"/>
              </a:ext>
            </a:extLst>
          </p:cNvPr>
          <p:cNvCxnSpPr>
            <a:cxnSpLocks/>
          </p:cNvCxnSpPr>
          <p:nvPr/>
        </p:nvCxnSpPr>
        <p:spPr>
          <a:xfrm>
            <a:off x="8417416" y="2075242"/>
            <a:ext cx="9684" cy="4384417"/>
          </a:xfrm>
          <a:prstGeom prst="line">
            <a:avLst/>
          </a:prstGeom>
          <a:ln w="15875">
            <a:solidFill>
              <a:srgbClr val="23315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brázek 6">
            <a:extLst>
              <a:ext uri="{FF2B5EF4-FFF2-40B4-BE49-F238E27FC236}">
                <a16:creationId xmlns:a16="http://schemas.microsoft.com/office/drawing/2014/main" id="{BD6D7E07-3821-42A9-9A7B-8F8DA9E02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84" y="2056580"/>
            <a:ext cx="1225170" cy="108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1852451-1EE8-4063-9C54-CBE26EDB3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704" y="1933681"/>
            <a:ext cx="1219638" cy="1203779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7A5083B-F4DE-4580-A091-4C20DADA0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88837" y="4728328"/>
            <a:ext cx="1508863" cy="54000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373234B4-0074-4541-B6F8-1E04B7774D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1904" y="4741170"/>
            <a:ext cx="1508862" cy="54000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0E61ACF-E17B-4FD0-9653-1A96963552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7895"/>
          <a:stretch/>
        </p:blipFill>
        <p:spPr>
          <a:xfrm>
            <a:off x="4416034" y="5726134"/>
            <a:ext cx="1817138" cy="919240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775CAE14-C9D8-4692-BD81-D7F3D8B217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0070" y="3406157"/>
            <a:ext cx="1334085" cy="720000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3557D597-A1EE-4CE4-9DD5-07AA1E9A77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735" y="3429000"/>
            <a:ext cx="851707" cy="720000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65C7C50F-A95D-45CF-8C93-03F89A86E7D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45245"/>
          <a:stretch/>
        </p:blipFill>
        <p:spPr>
          <a:xfrm>
            <a:off x="416102" y="5705638"/>
            <a:ext cx="1407091" cy="93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93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/>
              <a:t>LEX OZE II</a:t>
            </a:r>
          </a:p>
          <a:p>
            <a:r>
              <a:rPr lang="cs-CZ" sz="2000" i="1" dirty="0"/>
              <a:t>hektický půlrok 2024 pro ERÚ s cílovým datem 07/2024</a:t>
            </a:r>
            <a:endParaRPr lang="cs-CZ" sz="1400" i="1" dirty="0"/>
          </a:p>
        </p:txBody>
      </p:sp>
      <p:sp>
        <p:nvSpPr>
          <p:cNvPr id="28" name="Volný tvar: obrazec 27">
            <a:extLst>
              <a:ext uri="{FF2B5EF4-FFF2-40B4-BE49-F238E27FC236}">
                <a16:creationId xmlns:a16="http://schemas.microsoft.com/office/drawing/2014/main" id="{47E3BED4-29E9-40D2-88EC-FB69193B1851}"/>
              </a:ext>
            </a:extLst>
          </p:cNvPr>
          <p:cNvSpPr/>
          <p:nvPr/>
        </p:nvSpPr>
        <p:spPr>
          <a:xfrm>
            <a:off x="538797" y="3631537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o pravidlech trhu s elektřinou                  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29" name="Volný tvar: obrazec 28">
            <a:extLst>
              <a:ext uri="{FF2B5EF4-FFF2-40B4-BE49-F238E27FC236}">
                <a16:creationId xmlns:a16="http://schemas.microsoft.com/office/drawing/2014/main" id="{27AECEBC-82C5-4DC8-998E-B903C2C49534}"/>
              </a:ext>
            </a:extLst>
          </p:cNvPr>
          <p:cNvSpPr/>
          <p:nvPr/>
        </p:nvSpPr>
        <p:spPr>
          <a:xfrm>
            <a:off x="5206472" y="3832993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30" name="Volný tvar: obrazec 29">
            <a:extLst>
              <a:ext uri="{FF2B5EF4-FFF2-40B4-BE49-F238E27FC236}">
                <a16:creationId xmlns:a16="http://schemas.microsoft.com/office/drawing/2014/main" id="{7241C7F4-261A-43C0-8852-C7FDC2366A89}"/>
              </a:ext>
            </a:extLst>
          </p:cNvPr>
          <p:cNvSpPr/>
          <p:nvPr/>
        </p:nvSpPr>
        <p:spPr>
          <a:xfrm>
            <a:off x="6330146" y="3631537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kern="1200" dirty="0"/>
              <a:t>Model sdílení elektřiny a pravidla pro registraci skupin sdílení elektřiny</a:t>
            </a:r>
            <a:r>
              <a:rPr lang="cs-CZ" sz="2000" i="1" dirty="0"/>
              <a:t>   07/2024</a:t>
            </a:r>
            <a:endParaRPr lang="cs-CZ" sz="2000" b="1" kern="1200" dirty="0"/>
          </a:p>
        </p:txBody>
      </p:sp>
      <p:sp>
        <p:nvSpPr>
          <p:cNvPr id="16" name="Volný tvar: obrazec 15">
            <a:extLst>
              <a:ext uri="{FF2B5EF4-FFF2-40B4-BE49-F238E27FC236}">
                <a16:creationId xmlns:a16="http://schemas.microsoft.com/office/drawing/2014/main" id="{47865DC5-70D3-4572-869E-C253F792696C}"/>
              </a:ext>
            </a:extLst>
          </p:cNvPr>
          <p:cNvSpPr/>
          <p:nvPr/>
        </p:nvSpPr>
        <p:spPr>
          <a:xfrm>
            <a:off x="538797" y="1201302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cs-CZ" sz="2000" b="1" kern="1200" dirty="0"/>
              <a:t>Novela vyhlášky o podrobnostech udělování licencí                 </a:t>
            </a:r>
            <a:r>
              <a:rPr lang="cs-CZ" sz="2000" b="0" i="1" kern="1200" dirty="0"/>
              <a:t>již účinná</a:t>
            </a:r>
          </a:p>
        </p:txBody>
      </p:sp>
      <p:sp>
        <p:nvSpPr>
          <p:cNvPr id="17" name="Volný tvar: obrazec 16">
            <a:extLst>
              <a:ext uri="{FF2B5EF4-FFF2-40B4-BE49-F238E27FC236}">
                <a16:creationId xmlns:a16="http://schemas.microsoft.com/office/drawing/2014/main" id="{CEB6FD5C-119B-4CEF-82BC-8640832669C0}"/>
              </a:ext>
            </a:extLst>
          </p:cNvPr>
          <p:cNvSpPr/>
          <p:nvPr/>
        </p:nvSpPr>
        <p:spPr>
          <a:xfrm>
            <a:off x="5206472" y="1402758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18" name="Volný tvar: obrazec 17">
            <a:extLst>
              <a:ext uri="{FF2B5EF4-FFF2-40B4-BE49-F238E27FC236}">
                <a16:creationId xmlns:a16="http://schemas.microsoft.com/office/drawing/2014/main" id="{9BAB0D77-FE1A-4FBE-A993-EDA1E1485B90}"/>
              </a:ext>
            </a:extLst>
          </p:cNvPr>
          <p:cNvSpPr/>
          <p:nvPr/>
        </p:nvSpPr>
        <p:spPr>
          <a:xfrm>
            <a:off x="6330146" y="1201302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Udělení licence EDC</a:t>
            </a:r>
          </a:p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0" i="1" kern="1200" dirty="0"/>
              <a:t>                                                         již vydaná</a:t>
            </a:r>
            <a:endParaRPr lang="cs-CZ" sz="2000" b="1" kern="1200" dirty="0"/>
          </a:p>
        </p:txBody>
      </p:sp>
      <p:sp>
        <p:nvSpPr>
          <p:cNvPr id="24" name="Volný tvar: obrazec 23">
            <a:extLst>
              <a:ext uri="{FF2B5EF4-FFF2-40B4-BE49-F238E27FC236}">
                <a16:creationId xmlns:a16="http://schemas.microsoft.com/office/drawing/2014/main" id="{BCA9AA92-F4C8-4B1E-8811-D70261DA48D3}"/>
              </a:ext>
            </a:extLst>
          </p:cNvPr>
          <p:cNvSpPr/>
          <p:nvPr/>
        </p:nvSpPr>
        <p:spPr>
          <a:xfrm>
            <a:off x="538797" y="2787020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</a:t>
            </a:r>
            <a:r>
              <a:rPr lang="cs-CZ" sz="2000" b="1" kern="1200" dirty="0">
                <a:solidFill>
                  <a:prstClr val="white"/>
                </a:solidFill>
                <a:latin typeface="Arial" panose="020B0604020202020204"/>
                <a:ea typeface="+mn-ea"/>
                <a:cs typeface="+mn-cs"/>
              </a:rPr>
              <a:t>o obsahových náležitostech řádů                </a:t>
            </a:r>
            <a:r>
              <a:rPr lang="cs-CZ" sz="2000" b="0" i="1" kern="1200" dirty="0"/>
              <a:t>05/2024</a:t>
            </a:r>
            <a:r>
              <a:rPr lang="cs-CZ" sz="2000" b="1" kern="1200" dirty="0">
                <a:solidFill>
                  <a:prstClr val="white"/>
                </a:solidFill>
                <a:latin typeface="Arial" panose="020B0604020202020204"/>
                <a:ea typeface="+mn-ea"/>
                <a:cs typeface="+mn-cs"/>
              </a:rPr>
              <a:t>    </a:t>
            </a:r>
          </a:p>
        </p:txBody>
      </p:sp>
      <p:sp>
        <p:nvSpPr>
          <p:cNvPr id="25" name="Volný tvar: obrazec 24">
            <a:extLst>
              <a:ext uri="{FF2B5EF4-FFF2-40B4-BE49-F238E27FC236}">
                <a16:creationId xmlns:a16="http://schemas.microsoft.com/office/drawing/2014/main" id="{5B5DCB8E-8A2A-4041-8FB8-107BBD003396}"/>
              </a:ext>
            </a:extLst>
          </p:cNvPr>
          <p:cNvSpPr/>
          <p:nvPr/>
        </p:nvSpPr>
        <p:spPr>
          <a:xfrm>
            <a:off x="5206472" y="2988476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26" name="Volný tvar: obrazec 25">
            <a:extLst>
              <a:ext uri="{FF2B5EF4-FFF2-40B4-BE49-F238E27FC236}">
                <a16:creationId xmlns:a16="http://schemas.microsoft.com/office/drawing/2014/main" id="{FA93FFC4-910D-439C-818B-0A3940EAFEC8}"/>
              </a:ext>
            </a:extLst>
          </p:cNvPr>
          <p:cNvSpPr/>
          <p:nvPr/>
        </p:nvSpPr>
        <p:spPr>
          <a:xfrm>
            <a:off x="6330146" y="2787020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Příprava a schválení řádu EDC</a:t>
            </a:r>
          </a:p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dirty="0"/>
              <a:t>                 </a:t>
            </a:r>
            <a:r>
              <a:rPr lang="cs-CZ" sz="2000" b="1" kern="1200" dirty="0"/>
              <a:t>                                  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32" name="Volný tvar: obrazec 31">
            <a:extLst>
              <a:ext uri="{FF2B5EF4-FFF2-40B4-BE49-F238E27FC236}">
                <a16:creationId xmlns:a16="http://schemas.microsoft.com/office/drawing/2014/main" id="{304656CF-A158-4B69-A351-0A72E4D16394}"/>
              </a:ext>
            </a:extLst>
          </p:cNvPr>
          <p:cNvSpPr/>
          <p:nvPr/>
        </p:nvSpPr>
        <p:spPr>
          <a:xfrm>
            <a:off x="538797" y="5344213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kern="1200" dirty="0"/>
              <a:t>Cenová regulace a úprava CR</a:t>
            </a:r>
          </a:p>
          <a:p>
            <a:pPr lvl="0" defTabSz="889000">
              <a:spcBef>
                <a:spcPct val="0"/>
              </a:spcBef>
            </a:pPr>
            <a:r>
              <a:rPr lang="cs-CZ" sz="2000" b="1" i="1" dirty="0"/>
              <a:t>			          </a:t>
            </a:r>
            <a:r>
              <a:rPr lang="cs-CZ" sz="2000" i="1" dirty="0"/>
              <a:t>07/2024</a:t>
            </a:r>
            <a:endParaRPr lang="cs-CZ" sz="2000" b="1" kern="1200" dirty="0"/>
          </a:p>
        </p:txBody>
      </p:sp>
      <p:sp>
        <p:nvSpPr>
          <p:cNvPr id="33" name="Volný tvar: obrazec 32">
            <a:extLst>
              <a:ext uri="{FF2B5EF4-FFF2-40B4-BE49-F238E27FC236}">
                <a16:creationId xmlns:a16="http://schemas.microsoft.com/office/drawing/2014/main" id="{21132620-C0A0-4F7A-AD93-68677DA90E26}"/>
              </a:ext>
            </a:extLst>
          </p:cNvPr>
          <p:cNvSpPr/>
          <p:nvPr/>
        </p:nvSpPr>
        <p:spPr>
          <a:xfrm>
            <a:off x="5206472" y="5545669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34" name="Volný tvar: obrazec 33">
            <a:extLst>
              <a:ext uri="{FF2B5EF4-FFF2-40B4-BE49-F238E27FC236}">
                <a16:creationId xmlns:a16="http://schemas.microsoft.com/office/drawing/2014/main" id="{4A233E82-9B89-4A64-90E5-FEA65F7C7F23}"/>
              </a:ext>
            </a:extLst>
          </p:cNvPr>
          <p:cNvSpPr/>
          <p:nvPr/>
        </p:nvSpPr>
        <p:spPr>
          <a:xfrm>
            <a:off x="6330146" y="5344213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pl-PL" sz="2000" b="1" kern="1200" dirty="0"/>
              <a:t>Regulace ceny za nesíťovou infrastrukturu                        				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20" name="Volný tvar: obrazec 19">
            <a:extLst>
              <a:ext uri="{FF2B5EF4-FFF2-40B4-BE49-F238E27FC236}">
                <a16:creationId xmlns:a16="http://schemas.microsoft.com/office/drawing/2014/main" id="{D3E66BF6-5805-481D-A38A-CDE95D9B6694}"/>
              </a:ext>
            </a:extLst>
          </p:cNvPr>
          <p:cNvSpPr/>
          <p:nvPr/>
        </p:nvSpPr>
        <p:spPr>
          <a:xfrm>
            <a:off x="538797" y="1990838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Komplexní IT řešení pro registr společenství</a:t>
            </a:r>
            <a:r>
              <a:rPr lang="cs-CZ" sz="2000" b="0" i="1" kern="1200" dirty="0"/>
              <a:t>                          07/2024</a:t>
            </a:r>
            <a:endParaRPr lang="cs-CZ" sz="2000" b="1" kern="1200" dirty="0"/>
          </a:p>
        </p:txBody>
      </p:sp>
      <p:sp>
        <p:nvSpPr>
          <p:cNvPr id="21" name="Volný tvar: obrazec 20">
            <a:extLst>
              <a:ext uri="{FF2B5EF4-FFF2-40B4-BE49-F238E27FC236}">
                <a16:creationId xmlns:a16="http://schemas.microsoft.com/office/drawing/2014/main" id="{D40BF6B6-F662-4EB2-96D5-C022A82AC1E8}"/>
              </a:ext>
            </a:extLst>
          </p:cNvPr>
          <p:cNvSpPr/>
          <p:nvPr/>
        </p:nvSpPr>
        <p:spPr>
          <a:xfrm>
            <a:off x="5206472" y="2192294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22" name="Volný tvar: obrazec 21">
            <a:extLst>
              <a:ext uri="{FF2B5EF4-FFF2-40B4-BE49-F238E27FC236}">
                <a16:creationId xmlns:a16="http://schemas.microsoft.com/office/drawing/2014/main" id="{14F42CA0-9DD7-4303-B720-8224E0D00473}"/>
              </a:ext>
            </a:extLst>
          </p:cNvPr>
          <p:cNvSpPr/>
          <p:nvPr/>
        </p:nvSpPr>
        <p:spPr>
          <a:xfrm>
            <a:off x="6330146" y="1990838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spcBef>
                <a:spcPct val="0"/>
              </a:spcBef>
              <a:buNone/>
            </a:pPr>
            <a:r>
              <a:rPr lang="pl-PL" sz="2000" b="1" kern="1200" dirty="0"/>
              <a:t>Registrace společenství u ERÚ</a:t>
            </a:r>
          </a:p>
          <a:p>
            <a:pPr lvl="0" defTabSz="889000">
              <a:spcBef>
                <a:spcPct val="0"/>
              </a:spcBef>
            </a:pPr>
            <a:r>
              <a:rPr lang="cs-CZ" sz="2000" i="1" dirty="0"/>
              <a:t>                       technicky možné již od 01/2024</a:t>
            </a:r>
            <a:endParaRPr lang="cs-CZ" sz="2000" b="1" kern="1200" dirty="0"/>
          </a:p>
        </p:txBody>
      </p:sp>
      <p:sp>
        <p:nvSpPr>
          <p:cNvPr id="35" name="Volný tvar: obrazec 34">
            <a:extLst>
              <a:ext uri="{FF2B5EF4-FFF2-40B4-BE49-F238E27FC236}">
                <a16:creationId xmlns:a16="http://schemas.microsoft.com/office/drawing/2014/main" id="{075E948C-6FAF-49F1-895A-360C801E91E6}"/>
              </a:ext>
            </a:extLst>
          </p:cNvPr>
          <p:cNvSpPr/>
          <p:nvPr/>
        </p:nvSpPr>
        <p:spPr>
          <a:xfrm>
            <a:off x="538797" y="4487875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o vyúčtování dodávek                        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36" name="Volný tvar: obrazec 35">
            <a:extLst>
              <a:ext uri="{FF2B5EF4-FFF2-40B4-BE49-F238E27FC236}">
                <a16:creationId xmlns:a16="http://schemas.microsoft.com/office/drawing/2014/main" id="{CEA8F832-50DF-46E6-AFE8-0A9AF25CE7EC}"/>
              </a:ext>
            </a:extLst>
          </p:cNvPr>
          <p:cNvSpPr/>
          <p:nvPr/>
        </p:nvSpPr>
        <p:spPr>
          <a:xfrm>
            <a:off x="5206472" y="4689331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37" name="Volný tvar: obrazec 36">
            <a:extLst>
              <a:ext uri="{FF2B5EF4-FFF2-40B4-BE49-F238E27FC236}">
                <a16:creationId xmlns:a16="http://schemas.microsoft.com/office/drawing/2014/main" id="{6B4A21DA-97D8-471D-B041-60B7DDD336C8}"/>
              </a:ext>
            </a:extLst>
          </p:cNvPr>
          <p:cNvSpPr/>
          <p:nvPr/>
        </p:nvSpPr>
        <p:spPr>
          <a:xfrm>
            <a:off x="6330146" y="4487875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i="1" dirty="0"/>
              <a:t>Způsob zohlednění sdílené elektřiny na faktuře</a:t>
            </a:r>
            <a:endParaRPr lang="cs-CZ" sz="2000" i="1" kern="1200" dirty="0"/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6F9816E1-4E40-43BF-A01E-2EB9CED0B028}"/>
              </a:ext>
            </a:extLst>
          </p:cNvPr>
          <p:cNvSpPr txBox="1"/>
          <p:nvPr/>
        </p:nvSpPr>
        <p:spPr>
          <a:xfrm>
            <a:off x="439946" y="6010038"/>
            <a:ext cx="11662914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defTabSz="457200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Novelizována je i </a:t>
            </a:r>
            <a:r>
              <a:rPr kumimoji="0" lang="cs-CZ" sz="1600" b="1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vyhláška o připojení (07/2024) 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 souvislosti s LEX OZE II a KPI dle „EU </a:t>
            </a:r>
            <a:r>
              <a:rPr kumimoji="0" lang="cs-CZ" sz="1600" i="0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Council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600" i="0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Implementing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600" i="0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Decision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endParaRPr kumimoji="0" lang="cs-CZ" sz="1600" i="0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59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/>
          </a:bodyPr>
          <a:lstStyle/>
          <a:p>
            <a:pPr lvl="1">
              <a:buSzPct val="100000"/>
              <a:buFont typeface="Arial" panose="020B0604020202020204" pitchFamily="34" charset="0"/>
              <a:buChar char="•"/>
            </a:pPr>
            <a:endParaRPr lang="cs-CZ" sz="1100" dirty="0"/>
          </a:p>
          <a:p>
            <a:pPr marL="0" lvl="1" indent="0">
              <a:buNone/>
            </a:pPr>
            <a:r>
              <a:rPr lang="cs-CZ" b="1" dirty="0"/>
              <a:t>Role ERÚ v souvislosti se vznikem EDC: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cs-CZ" b="1" dirty="0"/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cs-CZ" b="1" dirty="0"/>
              <a:t>Licence pro EDC </a:t>
            </a:r>
            <a:r>
              <a:rPr lang="cs-CZ" dirty="0"/>
              <a:t>– novela licenční vyhlášky a vydání licence EDC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cs-CZ" b="1" dirty="0"/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cs-CZ" b="1" dirty="0"/>
              <a:t>Řád datového centra </a:t>
            </a:r>
            <a:r>
              <a:rPr lang="cs-CZ" dirty="0"/>
              <a:t>– novela vyhlášky o obsahových náležitostech, schválení řádu EDC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pl-PL" b="1" dirty="0"/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pl-PL" b="1" dirty="0"/>
              <a:t>Cenová regulace </a:t>
            </a:r>
            <a:r>
              <a:rPr lang="cs-CZ" dirty="0"/>
              <a:t>– </a:t>
            </a:r>
            <a:r>
              <a:rPr lang="pl-PL" dirty="0"/>
              <a:t>regulace ceny za provoz nesíťové infrastruktury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cs-CZ" b="1" dirty="0"/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cs-CZ" b="1" dirty="0"/>
              <a:t>Dozor </a:t>
            </a:r>
            <a:r>
              <a:rPr lang="cs-CZ" dirty="0"/>
              <a:t>nad novým subjektem </a:t>
            </a:r>
          </a:p>
          <a:p>
            <a:pPr marL="0" lvl="1" indent="0">
              <a:buSzPct val="100000"/>
              <a:buNone/>
            </a:pPr>
            <a:endParaRPr lang="cs-CZ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/>
              <a:t>Elektroenergetické datové centrum (EDC)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7646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/>
              <a:t>LEX OZE III</a:t>
            </a:r>
          </a:p>
          <a:p>
            <a:r>
              <a:rPr lang="cs-CZ" sz="2000" i="1" dirty="0"/>
              <a:t>hektický rok 2025 pro ERÚ s cílovým datem Q2/2026</a:t>
            </a:r>
            <a:endParaRPr lang="cs-CZ" sz="1400" i="1" dirty="0"/>
          </a:p>
        </p:txBody>
      </p:sp>
      <p:sp>
        <p:nvSpPr>
          <p:cNvPr id="3" name="Volný tvar: obrazec 2">
            <a:extLst>
              <a:ext uri="{FF2B5EF4-FFF2-40B4-BE49-F238E27FC236}">
                <a16:creationId xmlns:a16="http://schemas.microsoft.com/office/drawing/2014/main" id="{3DFE286C-D9FA-4393-96A9-1AF0053CB746}"/>
              </a:ext>
            </a:extLst>
          </p:cNvPr>
          <p:cNvSpPr/>
          <p:nvPr/>
        </p:nvSpPr>
        <p:spPr>
          <a:xfrm>
            <a:off x="538797" y="2199555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o pravidlech trhu s elektřinou</a:t>
            </a:r>
          </a:p>
        </p:txBody>
      </p:sp>
      <p:sp>
        <p:nvSpPr>
          <p:cNvPr id="5" name="Volný tvar: obrazec 4">
            <a:extLst>
              <a:ext uri="{FF2B5EF4-FFF2-40B4-BE49-F238E27FC236}">
                <a16:creationId xmlns:a16="http://schemas.microsoft.com/office/drawing/2014/main" id="{272932F3-CAB5-495E-8E08-C4D2C80F0959}"/>
              </a:ext>
            </a:extLst>
          </p:cNvPr>
          <p:cNvSpPr/>
          <p:nvPr/>
        </p:nvSpPr>
        <p:spPr>
          <a:xfrm>
            <a:off x="5206472" y="2401011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6" name="Volný tvar: obrazec 5">
            <a:extLst>
              <a:ext uri="{FF2B5EF4-FFF2-40B4-BE49-F238E27FC236}">
                <a16:creationId xmlns:a16="http://schemas.microsoft.com/office/drawing/2014/main" id="{69BDF27A-1195-4475-8300-632A1D8162E0}"/>
              </a:ext>
            </a:extLst>
          </p:cNvPr>
          <p:cNvSpPr/>
          <p:nvPr/>
        </p:nvSpPr>
        <p:spPr>
          <a:xfrm>
            <a:off x="6330146" y="2199555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kern="1200" dirty="0"/>
              <a:t>Model agregace flexibility a nezávislého </a:t>
            </a:r>
            <a:r>
              <a:rPr lang="cs-CZ" sz="2000" b="1" kern="1200" dirty="0" err="1"/>
              <a:t>agregátora</a:t>
            </a:r>
            <a:r>
              <a:rPr lang="cs-CZ" sz="2000" b="1" dirty="0"/>
              <a:t>,</a:t>
            </a:r>
            <a:r>
              <a:rPr lang="cs-CZ" sz="2000" b="1" kern="1200" dirty="0"/>
              <a:t> vyhodnocení akumulace</a:t>
            </a:r>
          </a:p>
        </p:txBody>
      </p:sp>
      <p:sp>
        <p:nvSpPr>
          <p:cNvPr id="10" name="Volný tvar: obrazec 9">
            <a:extLst>
              <a:ext uri="{FF2B5EF4-FFF2-40B4-BE49-F238E27FC236}">
                <a16:creationId xmlns:a16="http://schemas.microsoft.com/office/drawing/2014/main" id="{ADAABB59-6D6E-4B83-845A-5ED760F3385E}"/>
              </a:ext>
            </a:extLst>
          </p:cNvPr>
          <p:cNvSpPr/>
          <p:nvPr/>
        </p:nvSpPr>
        <p:spPr>
          <a:xfrm>
            <a:off x="538797" y="1355038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</a:t>
            </a:r>
            <a:r>
              <a:rPr lang="cs-CZ" sz="2000" b="1" kern="1200" dirty="0">
                <a:solidFill>
                  <a:prstClr val="white"/>
                </a:solidFill>
                <a:latin typeface="Arial" panose="020B0604020202020204"/>
                <a:ea typeface="+mn-ea"/>
                <a:cs typeface="+mn-cs"/>
              </a:rPr>
              <a:t>o obsahových náležitostech řádů</a:t>
            </a:r>
          </a:p>
        </p:txBody>
      </p:sp>
      <p:sp>
        <p:nvSpPr>
          <p:cNvPr id="11" name="Volný tvar: obrazec 10">
            <a:extLst>
              <a:ext uri="{FF2B5EF4-FFF2-40B4-BE49-F238E27FC236}">
                <a16:creationId xmlns:a16="http://schemas.microsoft.com/office/drawing/2014/main" id="{24AE8556-B7AE-4F39-9D4D-32AF61641E05}"/>
              </a:ext>
            </a:extLst>
          </p:cNvPr>
          <p:cNvSpPr/>
          <p:nvPr/>
        </p:nvSpPr>
        <p:spPr>
          <a:xfrm>
            <a:off x="5206472" y="1556494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12" name="Volný tvar: obrazec 11">
            <a:extLst>
              <a:ext uri="{FF2B5EF4-FFF2-40B4-BE49-F238E27FC236}">
                <a16:creationId xmlns:a16="http://schemas.microsoft.com/office/drawing/2014/main" id="{3F0CDC5A-DE42-424E-8FD3-591FE50167C2}"/>
              </a:ext>
            </a:extLst>
          </p:cNvPr>
          <p:cNvSpPr/>
          <p:nvPr/>
        </p:nvSpPr>
        <p:spPr>
          <a:xfrm>
            <a:off x="6330146" y="1355038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Doplnění náležitostí řádu EDC pro finální řešení</a:t>
            </a:r>
          </a:p>
        </p:txBody>
      </p:sp>
      <p:sp>
        <p:nvSpPr>
          <p:cNvPr id="13" name="Volný tvar: obrazec 12">
            <a:extLst>
              <a:ext uri="{FF2B5EF4-FFF2-40B4-BE49-F238E27FC236}">
                <a16:creationId xmlns:a16="http://schemas.microsoft.com/office/drawing/2014/main" id="{735AB9F6-FE22-4BE0-BFAA-B863B1DDF18C}"/>
              </a:ext>
            </a:extLst>
          </p:cNvPr>
          <p:cNvSpPr/>
          <p:nvPr/>
        </p:nvSpPr>
        <p:spPr>
          <a:xfrm>
            <a:off x="538797" y="3912231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o připojení</a:t>
            </a:r>
          </a:p>
        </p:txBody>
      </p:sp>
      <p:sp>
        <p:nvSpPr>
          <p:cNvPr id="14" name="Volný tvar: obrazec 13">
            <a:extLst>
              <a:ext uri="{FF2B5EF4-FFF2-40B4-BE49-F238E27FC236}">
                <a16:creationId xmlns:a16="http://schemas.microsoft.com/office/drawing/2014/main" id="{2451EBBB-E171-412D-BD0D-F898F2A05F03}"/>
              </a:ext>
            </a:extLst>
          </p:cNvPr>
          <p:cNvSpPr/>
          <p:nvPr/>
        </p:nvSpPr>
        <p:spPr>
          <a:xfrm>
            <a:off x="5206472" y="4113687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15" name="Volný tvar: obrazec 14">
            <a:extLst>
              <a:ext uri="{FF2B5EF4-FFF2-40B4-BE49-F238E27FC236}">
                <a16:creationId xmlns:a16="http://schemas.microsoft.com/office/drawing/2014/main" id="{B39FF2D6-3E9D-4C7B-8007-6D3496D50701}"/>
              </a:ext>
            </a:extLst>
          </p:cNvPr>
          <p:cNvSpPr/>
          <p:nvPr/>
        </p:nvSpPr>
        <p:spPr>
          <a:xfrm>
            <a:off x="6330146" y="3912231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dirty="0"/>
              <a:t>Připojení akumulace k elektrizační soustavě</a:t>
            </a:r>
            <a:endParaRPr lang="cs-CZ" sz="2000" b="1" kern="1200" dirty="0"/>
          </a:p>
        </p:txBody>
      </p:sp>
      <p:sp>
        <p:nvSpPr>
          <p:cNvPr id="19" name="Volný tvar: obrazec 18">
            <a:extLst>
              <a:ext uri="{FF2B5EF4-FFF2-40B4-BE49-F238E27FC236}">
                <a16:creationId xmlns:a16="http://schemas.microsoft.com/office/drawing/2014/main" id="{D255F122-0F1F-41F8-9B1B-1A12308FF666}"/>
              </a:ext>
            </a:extLst>
          </p:cNvPr>
          <p:cNvSpPr/>
          <p:nvPr/>
        </p:nvSpPr>
        <p:spPr>
          <a:xfrm>
            <a:off x="538797" y="3055893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o vyúčtování dodávek</a:t>
            </a:r>
          </a:p>
        </p:txBody>
      </p:sp>
      <p:sp>
        <p:nvSpPr>
          <p:cNvPr id="20" name="Volný tvar: obrazec 19">
            <a:extLst>
              <a:ext uri="{FF2B5EF4-FFF2-40B4-BE49-F238E27FC236}">
                <a16:creationId xmlns:a16="http://schemas.microsoft.com/office/drawing/2014/main" id="{7ACC04D8-1B68-419C-BBB8-03A8502E90D8}"/>
              </a:ext>
            </a:extLst>
          </p:cNvPr>
          <p:cNvSpPr/>
          <p:nvPr/>
        </p:nvSpPr>
        <p:spPr>
          <a:xfrm>
            <a:off x="5206472" y="3257349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21" name="Volný tvar: obrazec 20">
            <a:extLst>
              <a:ext uri="{FF2B5EF4-FFF2-40B4-BE49-F238E27FC236}">
                <a16:creationId xmlns:a16="http://schemas.microsoft.com/office/drawing/2014/main" id="{9B9914CA-E0ED-493F-AC48-FA0A93226401}"/>
              </a:ext>
            </a:extLst>
          </p:cNvPr>
          <p:cNvSpPr/>
          <p:nvPr/>
        </p:nvSpPr>
        <p:spPr>
          <a:xfrm>
            <a:off x="6330146" y="3055893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i="1" dirty="0"/>
              <a:t>Způsob zohlednění sdílené elektřiny a poskytnuté flexibility na faktuře</a:t>
            </a:r>
            <a:endParaRPr lang="cs-CZ" sz="2000" i="1" kern="1200" dirty="0"/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DC909528-F282-43E7-A06D-31449941F291}"/>
              </a:ext>
            </a:extLst>
          </p:cNvPr>
          <p:cNvSpPr txBox="1"/>
          <p:nvPr/>
        </p:nvSpPr>
        <p:spPr>
          <a:xfrm>
            <a:off x="529086" y="4978648"/>
            <a:ext cx="116629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LEX OZE III by měl poskytnou dostatečnou odloženou účinnost:</a:t>
            </a:r>
            <a:endParaRPr lang="cs-CZ" b="1" dirty="0">
              <a:solidFill>
                <a:srgbClr val="262626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Praktické fungování agregace flexibility a nezávislého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agregátora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vyhodnocení akumulace je podmíněno finálním IT řešením EDC.</a:t>
            </a:r>
          </a:p>
          <a:p>
            <a:pPr marL="285750" marR="0" lvl="0" indent="-285750" defTabSz="457200" rtl="0" eaLnBrk="1" fontAlgn="auto" latinLnBrk="0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Úpravy vyhlášky o pravidlech trhu s elektřinou budou velmi komplexní, pravděpodobně bude potřeba vydat novou vyhlášku.</a:t>
            </a:r>
          </a:p>
        </p:txBody>
      </p:sp>
    </p:spTree>
    <p:extLst>
      <p:ext uri="{BB962C8B-B14F-4D97-AF65-F5344CB8AC3E}">
        <p14:creationId xmlns:p14="http://schemas.microsoft.com/office/powerpoint/2010/main" val="55723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469701"/>
          </a:xfrm>
        </p:spPr>
        <p:txBody>
          <a:bodyPr>
            <a:normAutofit fontScale="77500" lnSpcReduction="20000"/>
          </a:bodyPr>
          <a:lstStyle/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2300" b="1" dirty="0">
                <a:solidFill>
                  <a:srgbClr val="002060"/>
                </a:solidFill>
              </a:rPr>
              <a:t>Od 1.1.2023 model sdílení v bytových domech podle vyhlášky ERÚ o pravidlech trhu: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Model se statickým alokačním klíčem postavený na vůdčích a přidružených odběrných místech.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Administraci a výpočet sdílení zajišťují PDS.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Na sdílené elektřině spoří zákazníci jak obchodní tak regulované složky ceny.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2300" b="1" dirty="0">
              <a:solidFill>
                <a:srgbClr val="002060"/>
              </a:solidFill>
            </a:endParaRP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2300" b="1" dirty="0">
                <a:solidFill>
                  <a:srgbClr val="002060"/>
                </a:solidFill>
              </a:rPr>
              <a:t>Od 07/2024 dočasný model sdílení dle LEX OZE II s detaily ve vyhlášce o pravidlech trhu a v řádu EDC:</a:t>
            </a:r>
            <a:endParaRPr lang="cs-CZ" sz="2300" dirty="0">
              <a:solidFill>
                <a:srgbClr val="002060"/>
              </a:solidFill>
            </a:endParaRP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Sdílení se mohou účastnit členové společenství (skupina až 1000 EAN), nebo samostatní aktivní zákazníci a výrobci (skupina až 11 EAN, u bytových domů až 1000).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Každý odběrový EAN může sdílet až z 5 různých dodávkových EAN.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Pro malé skupiny sdílení do 50 EAN statický alokační klíč s vylepšeným výpočtem v až 5-ti iteracích.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2300" dirty="0">
              <a:solidFill>
                <a:srgbClr val="002060"/>
              </a:solidFill>
            </a:endParaRP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2300" b="1" dirty="0">
                <a:solidFill>
                  <a:srgbClr val="002060"/>
                </a:solidFill>
              </a:rPr>
              <a:t>Od Q2/2026 finální model sdílení dle LEX OZE II s detaily ve vyhlášce o pravidlech trhu a v řádu EDC: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Možnost volby ze 2 různých typů alokačního klíče – současný, nebo model s „poolem“ všech výroben.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300" dirty="0">
                <a:solidFill>
                  <a:srgbClr val="002060"/>
                </a:solidFill>
              </a:rPr>
              <a:t>Možnost volby druhého kola alokace s dynamickým alokačním klíčem.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1900" dirty="0">
              <a:solidFill>
                <a:srgbClr val="002060"/>
              </a:solidFill>
            </a:endParaRP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endParaRPr lang="cs-CZ" sz="1900" dirty="0">
              <a:solidFill>
                <a:srgbClr val="002060"/>
              </a:solidFill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model sdílení elektřiny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1304494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469701"/>
          </a:xfrm>
        </p:spPr>
        <p:txBody>
          <a:bodyPr>
            <a:normAutofit/>
          </a:bodyPr>
          <a:lstStyle/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1900" dirty="0">
              <a:solidFill>
                <a:srgbClr val="002060"/>
              </a:solidFill>
            </a:endParaRP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1900" dirty="0">
              <a:solidFill>
                <a:srgbClr val="002060"/>
              </a:solidFill>
            </a:endParaRP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1900" dirty="0">
              <a:solidFill>
                <a:srgbClr val="002060"/>
              </a:solidFill>
            </a:endParaRP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4000" b="1" dirty="0">
                <a:solidFill>
                  <a:srgbClr val="002060"/>
                </a:solidFill>
              </a:rPr>
              <a:t>Podrobný popis zvoleného modelu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4000" b="1" dirty="0"/>
              <a:t>pro dočasné řešení od 07/2024</a:t>
            </a:r>
            <a:endParaRPr lang="cs-CZ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70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77500" lnSpcReduction="20000"/>
          </a:bodyPr>
          <a:lstStyle/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Registrace dodávkových a odběrových EAN (</a:t>
            </a:r>
            <a:r>
              <a:rPr lang="cs-CZ" sz="1900" b="1" dirty="0" err="1"/>
              <a:t>EANd</a:t>
            </a:r>
            <a:r>
              <a:rPr lang="cs-CZ" sz="1900" b="1" dirty="0"/>
              <a:t> a </a:t>
            </a:r>
            <a:r>
              <a:rPr lang="cs-CZ" sz="1900" b="1" dirty="0" err="1"/>
              <a:t>EANo</a:t>
            </a:r>
            <a:r>
              <a:rPr lang="cs-CZ" sz="1900" b="1" dirty="0"/>
              <a:t>):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ční číslo předávacího místa pro dodávku elektřiny do sítě, která je sdílena do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registrační číslo předávacího místa pro odběr elektřiny ze sítě, kterému je sdílena elektřina dodaná do sítě z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registrace se u každé skupiny sdílení evidují všechna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všechny parametry nezbytné pro vyhodnocení sdílení, tedy pro alokaci dodávky, zúčtování a fakturaci obchodníkem na základě DÚF.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Alokační klíč: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Alokační klíč určuje způsob výpočtu elektřiny sdílené v rámci skupiny sdílení z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Výpočet podle alokačního klíče probíhá pro každý zúčtovací interval (15 minut) a využívá individuální hodnoty parametrů zadaných při registraci </a:t>
            </a:r>
            <a:r>
              <a:rPr lang="cs-CZ" sz="1900" dirty="0" err="1"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skupiny sdílení.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</a:t>
            </a: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možné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varianty alokačního klíče:</a:t>
            </a:r>
          </a:p>
          <a:p>
            <a:pPr marL="714988" lvl="6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Statický: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alokace pouze podle definovaných procent pro každé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(maximálně do výše spotřeby).</a:t>
            </a:r>
          </a:p>
          <a:p>
            <a:pPr marL="714988" lvl="6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Dynamický: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alokace podle poměru spotřeby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(maximálně do výše spotřeby).</a:t>
            </a:r>
          </a:p>
          <a:p>
            <a:pPr marL="714988" lvl="6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Hybridní (kombinovaný):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prvním kole statická alokace a ve druhém kole dynamická alokace (maximálně do výše spotřeby).</a:t>
            </a:r>
            <a:endParaRPr lang="cs-CZ" sz="1900" b="1" dirty="0"/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Zúčtování dodávky a fakturace: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Zúčtování dodávky a fakturace u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zohledňuje sdílenou elektřinu z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Zúčtování dodávky a fakturace u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respektuje využití distribuční soustavy při sdílení elektřiny.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Základní obecné principy modelů sdílení elektřiny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4166349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85000" lnSpcReduction="20000"/>
          </a:bodyPr>
          <a:lstStyle/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>
                <a:solidFill>
                  <a:srgbClr val="002060"/>
                </a:solidFill>
              </a:rPr>
              <a:t>Model </a:t>
            </a:r>
            <a:r>
              <a:rPr lang="cs-CZ" sz="1900" b="1" dirty="0" err="1">
                <a:solidFill>
                  <a:srgbClr val="002060"/>
                </a:solidFill>
              </a:rPr>
              <a:t>EANd-EANo</a:t>
            </a:r>
            <a:r>
              <a:rPr lang="cs-CZ" sz="1900" b="1" dirty="0">
                <a:solidFill>
                  <a:srgbClr val="002060"/>
                </a:solidFill>
              </a:rPr>
              <a:t> se statickým alokačním klíčem 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dirty="0">
                <a:solidFill>
                  <a:srgbClr val="002060"/>
                </a:solidFill>
              </a:rPr>
              <a:t>pro skupiny sdílení s celkovým </a:t>
            </a:r>
            <a:r>
              <a:rPr lang="cs-CZ" sz="1900" b="1" dirty="0">
                <a:solidFill>
                  <a:srgbClr val="002060"/>
                </a:solidFill>
              </a:rPr>
              <a:t>počtem</a:t>
            </a:r>
            <a:r>
              <a:rPr lang="cs-CZ" sz="1900" dirty="0">
                <a:solidFill>
                  <a:srgbClr val="002060"/>
                </a:solidFill>
              </a:rPr>
              <a:t> </a:t>
            </a:r>
            <a:r>
              <a:rPr lang="cs-CZ" sz="1900" b="1" dirty="0" err="1">
                <a:solidFill>
                  <a:srgbClr val="002060"/>
                </a:solidFill>
              </a:rPr>
              <a:t>EANd</a:t>
            </a:r>
            <a:r>
              <a:rPr lang="cs-CZ" sz="1900" b="1" dirty="0">
                <a:solidFill>
                  <a:srgbClr val="002060"/>
                </a:solidFill>
              </a:rPr>
              <a:t> a </a:t>
            </a:r>
            <a:r>
              <a:rPr lang="cs-CZ" sz="1900" b="1" dirty="0" err="1">
                <a:solidFill>
                  <a:srgbClr val="002060"/>
                </a:solidFill>
              </a:rPr>
              <a:t>EANo</a:t>
            </a:r>
            <a:r>
              <a:rPr lang="cs-CZ" sz="1900" b="1" dirty="0">
                <a:solidFill>
                  <a:srgbClr val="002060"/>
                </a:solidFill>
              </a:rPr>
              <a:t> vyšším než 50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Omezení na přiřazení maximálně 5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sdílejících do jednoho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ve skupině sdílení však omezen není.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Platí omezení na celkový 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a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 v jednotlivých typech skupin sdílení podle EZ.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/>
              <a:t>V rámci jedné skupiny sdílení musí být nastaveno u všech párů </a:t>
            </a:r>
            <a:r>
              <a:rPr lang="cs-CZ" sz="1900" dirty="0" err="1"/>
              <a:t>EANd</a:t>
            </a:r>
            <a:r>
              <a:rPr lang="cs-CZ" sz="1900" dirty="0"/>
              <a:t> a </a:t>
            </a:r>
            <a:r>
              <a:rPr lang="cs-CZ" sz="1900" dirty="0" err="1"/>
              <a:t>EANo</a:t>
            </a:r>
            <a:r>
              <a:rPr lang="cs-CZ" sz="1900" dirty="0"/>
              <a:t> stejné využití DS.</a:t>
            </a:r>
            <a:endParaRPr lang="cs-CZ" sz="1900" b="1" dirty="0"/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1900" b="1" dirty="0"/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Model </a:t>
            </a:r>
            <a:r>
              <a:rPr lang="cs-CZ" sz="1900" b="1" dirty="0" err="1"/>
              <a:t>EANd-EANo</a:t>
            </a:r>
            <a:r>
              <a:rPr lang="cs-CZ" sz="1900" b="1" dirty="0"/>
              <a:t> s možností volby iteračního alokačního klíče</a:t>
            </a:r>
            <a:r>
              <a:rPr lang="cs-CZ" sz="1900" b="1" dirty="0">
                <a:solidFill>
                  <a:srgbClr val="002060"/>
                </a:solidFill>
              </a:rPr>
              <a:t> 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dirty="0">
                <a:solidFill>
                  <a:srgbClr val="002060"/>
                </a:solidFill>
              </a:rPr>
              <a:t>pro skupiny sdílení s celkovým </a:t>
            </a:r>
            <a:r>
              <a:rPr lang="cs-CZ" sz="1900" b="1" dirty="0">
                <a:solidFill>
                  <a:srgbClr val="002060"/>
                </a:solidFill>
              </a:rPr>
              <a:t>počtem </a:t>
            </a:r>
            <a:r>
              <a:rPr lang="cs-CZ" sz="1900" b="1" dirty="0" err="1">
                <a:solidFill>
                  <a:srgbClr val="002060"/>
                </a:solidFill>
              </a:rPr>
              <a:t>EANd</a:t>
            </a:r>
            <a:r>
              <a:rPr lang="cs-CZ" sz="1900" b="1" dirty="0">
                <a:solidFill>
                  <a:srgbClr val="002060"/>
                </a:solidFill>
              </a:rPr>
              <a:t> a </a:t>
            </a:r>
            <a:r>
              <a:rPr lang="cs-CZ" sz="1900" b="1" dirty="0" err="1">
                <a:solidFill>
                  <a:srgbClr val="002060"/>
                </a:solidFill>
              </a:rPr>
              <a:t>EANo</a:t>
            </a:r>
            <a:r>
              <a:rPr lang="cs-CZ" sz="1900" b="1" dirty="0">
                <a:solidFill>
                  <a:srgbClr val="002060"/>
                </a:solidFill>
              </a:rPr>
              <a:t>  menším nebo rovným 50</a:t>
            </a:r>
            <a:endParaRPr lang="cs-CZ" sz="1900" b="1" dirty="0"/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Omezení na přiřazení maximálně 5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sdílejících do jednoho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ve skupině sdílení však omezen není.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Platí omezení na celkový 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a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 v jednotlivých typech skupin sdílení podle EZ.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Při volbě iteračního alokačního klíče: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dirty="0">
                <a:solidFill>
                  <a:srgbClr val="002060"/>
                </a:solidFill>
              </a:rPr>
              <a:t>		Počet iterací = min(5, počet</a:t>
            </a:r>
            <a:r>
              <a:rPr lang="en-US" sz="1900" dirty="0">
                <a:solidFill>
                  <a:srgbClr val="002060"/>
                </a:solidFill>
              </a:rPr>
              <a:t>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 ve skupině sdílení), tedy až 5 iterací.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/>
              <a:t>V rámci jedné skupiny sdílení musí být nastaveno u všech párů </a:t>
            </a:r>
            <a:r>
              <a:rPr lang="cs-CZ" sz="1900" dirty="0" err="1"/>
              <a:t>EANd</a:t>
            </a:r>
            <a:r>
              <a:rPr lang="cs-CZ" sz="1900" dirty="0"/>
              <a:t> a </a:t>
            </a:r>
            <a:r>
              <a:rPr lang="cs-CZ" sz="1900" dirty="0" err="1"/>
              <a:t>EANo</a:t>
            </a:r>
            <a:r>
              <a:rPr lang="cs-CZ" sz="1900" dirty="0"/>
              <a:t> stejné využití DS.</a:t>
            </a:r>
            <a:endParaRPr lang="cs-CZ" sz="1900" dirty="0">
              <a:solidFill>
                <a:srgbClr val="002060"/>
              </a:solidFill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Zvolený model pro dočasné řešení v roce 2024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418834586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_ERU_220319">
  <a:themeElements>
    <a:clrScheme name="ERU">
      <a:dk1>
        <a:srgbClr val="262626"/>
      </a:dk1>
      <a:lt1>
        <a:sysClr val="window" lastClr="FFFFFF"/>
      </a:lt1>
      <a:dk2>
        <a:srgbClr val="23315F"/>
      </a:dk2>
      <a:lt2>
        <a:srgbClr val="D0D0D0"/>
      </a:lt2>
      <a:accent1>
        <a:srgbClr val="23315F"/>
      </a:accent1>
      <a:accent2>
        <a:srgbClr val="5A6588"/>
      </a:accent2>
      <a:accent3>
        <a:srgbClr val="9198B0"/>
      </a:accent3>
      <a:accent4>
        <a:srgbClr val="C8CBD7"/>
      </a:accent4>
      <a:accent5>
        <a:srgbClr val="E02C1F"/>
      </a:accent5>
      <a:accent6>
        <a:srgbClr val="E86158"/>
      </a:accent6>
      <a:hlink>
        <a:srgbClr val="0563C1"/>
      </a:hlink>
      <a:folHlink>
        <a:srgbClr val="E02C1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- prezentace" id="{3A92DDA4-2193-4D45-A7B3-EAF57CFB1732}" vid="{02C6EC4A-34AA-4F8C-87DF-B2064D5D0F84}"/>
    </a:ext>
  </a:extLst>
</a:theme>
</file>

<file path=ppt/theme/theme2.xml><?xml version="1.0" encoding="utf-8"?>
<a:theme xmlns:a="http://schemas.openxmlformats.org/drawingml/2006/main" name="1_Motiv_ERU_220319">
  <a:themeElements>
    <a:clrScheme name="ERU">
      <a:dk1>
        <a:srgbClr val="262626"/>
      </a:dk1>
      <a:lt1>
        <a:sysClr val="window" lastClr="FFFFFF"/>
      </a:lt1>
      <a:dk2>
        <a:srgbClr val="23315F"/>
      </a:dk2>
      <a:lt2>
        <a:srgbClr val="D0D0D0"/>
      </a:lt2>
      <a:accent1>
        <a:srgbClr val="23315F"/>
      </a:accent1>
      <a:accent2>
        <a:srgbClr val="5A6588"/>
      </a:accent2>
      <a:accent3>
        <a:srgbClr val="9198B0"/>
      </a:accent3>
      <a:accent4>
        <a:srgbClr val="C8CBD7"/>
      </a:accent4>
      <a:accent5>
        <a:srgbClr val="E02C1F"/>
      </a:accent5>
      <a:accent6>
        <a:srgbClr val="E86158"/>
      </a:accent6>
      <a:hlink>
        <a:srgbClr val="0563C1"/>
      </a:hlink>
      <a:folHlink>
        <a:srgbClr val="E02C1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tiv_ERU_220319" id="{55322B78-1910-4DCF-956C-C52225FDA905}" vid="{B52E0579-A9B4-4A48-AFCC-AD60A2FCFA52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025c8a1-4732-46e2-bd11-1250b3eeaccb">
      <Terms xmlns="http://schemas.microsoft.com/office/infopath/2007/PartnerControls"/>
    </lcf76f155ced4ddcb4097134ff3c332f>
    <TaxCatchAll xmlns="50c908b1-f277-4340-90a9-4611d0b0f07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F012C6ECD3784CB3BFDEBC3FC4CF23" ma:contentTypeVersion="15" ma:contentTypeDescription="Create a new document." ma:contentTypeScope="" ma:versionID="17186427a9669ca72c6a887b9b192a56">
  <xsd:schema xmlns:xsd="http://www.w3.org/2001/XMLSchema" xmlns:xs="http://www.w3.org/2001/XMLSchema" xmlns:p="http://schemas.microsoft.com/office/2006/metadata/properties" xmlns:ns2="b025c8a1-4732-46e2-bd11-1250b3eeaccb" xmlns:ns3="0c4f8138-9d44-4285-a946-7a5a8f18be5f" xmlns:ns4="50c908b1-f277-4340-90a9-4611d0b0f078" targetNamespace="http://schemas.microsoft.com/office/2006/metadata/properties" ma:root="true" ma:fieldsID="3489ab807f566ad504fdda6b224d7981" ns2:_="" ns3:_="" ns4:_="">
    <xsd:import namespace="b025c8a1-4732-46e2-bd11-1250b3eeaccb"/>
    <xsd:import namespace="0c4f8138-9d44-4285-a946-7a5a8f18be5f"/>
    <xsd:import namespace="50c908b1-f277-4340-90a9-4611d0b0f0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25c8a1-4732-46e2-bd11-1250b3eeac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33ef62f9-2e07-484b-bd79-00aec90129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4f8138-9d44-4285-a946-7a5a8f18be5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908b1-f277-4340-90a9-4611d0b0f078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bc9cd532-ba06-4baf-a5dd-4af2ceafc3a2}" ma:internalName="TaxCatchAll" ma:showField="CatchAllData" ma:web="0c4f8138-9d44-4285-a946-7a5a8f18be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184F90-4E16-4F8C-A011-4BEE8415B1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FC21A5-75F4-4CB5-8885-A3EE62C0C82E}">
  <ds:schemaRefs>
    <ds:schemaRef ds:uri="http://purl.org/dc/elements/1.1/"/>
    <ds:schemaRef ds:uri="http://schemas.microsoft.com/office/2006/metadata/properties"/>
    <ds:schemaRef ds:uri="http://purl.org/dc/terms/"/>
    <ds:schemaRef ds:uri="b025c8a1-4732-46e2-bd11-1250b3eeaccb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50c908b1-f277-4340-90a9-4611d0b0f078"/>
    <ds:schemaRef ds:uri="0c4f8138-9d44-4285-a946-7a5a8f18be5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9B0A3F9-22A3-437B-8ED4-3E6A68F025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25c8a1-4732-46e2-bd11-1250b3eeaccb"/>
    <ds:schemaRef ds:uri="0c4f8138-9d44-4285-a946-7a5a8f18be5f"/>
    <ds:schemaRef ds:uri="50c908b1-f277-4340-90a9-4611d0b0f0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- prezentace verze20220505</Template>
  <TotalTime>16500</TotalTime>
  <Words>2204</Words>
  <Application>Microsoft Office PowerPoint</Application>
  <PresentationFormat>Širokoúhlá obrazovka</PresentationFormat>
  <Paragraphs>316</Paragraphs>
  <Slides>17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Motiv_ERU_220319</vt:lpstr>
      <vt:lpstr>1_Motiv_ERU_220319</vt:lpstr>
      <vt:lpstr>Komunitní energetika,  sdílení elektřiny a EDC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Jak lze registrovat jednoduché příklady sdílení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Solární energetika a akumulace res-start!</dc:title>
  <dc:creator>Šefránek Jan Ing. Ph.D.</dc:creator>
  <cp:lastModifiedBy>Kebort Michal Bc.</cp:lastModifiedBy>
  <cp:revision>674</cp:revision>
  <cp:lastPrinted>2024-04-17T07:46:47Z</cp:lastPrinted>
  <dcterms:created xsi:type="dcterms:W3CDTF">2022-05-24T06:32:37Z</dcterms:created>
  <dcterms:modified xsi:type="dcterms:W3CDTF">2024-04-17T10:40:04Z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0x01010042F012C6ECD3784CB3BFDEBC3FC4CF23</vt:lpwstr>
  </property>
  <property fmtid="{D5CDD505-2E9C-101B-9397-08002B2CF9AE}" pid="3" name="MediaServiceImageTags">
    <vt:lpwstr/>
  </property>
</Properties>
</file>