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147479223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F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0E640-9279-4377-887D-140362D733A0}" type="datetimeFigureOut">
              <a:rPr lang="cs-CZ" smtClean="0"/>
              <a:t>19.04.2024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6397C-A91A-48CC-AF0C-006EF406E5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8361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173EB-80FA-1060-518D-F4CAE4B543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D2F25E6-D7A5-7E3E-2A4E-8E4E1D4310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394904C-11D0-5295-4F0E-1E3C12D94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3CF8F-0558-4E5D-8CD0-0644D8C3B338}" type="datetime1">
              <a:rPr lang="cs-CZ" smtClean="0"/>
              <a:t>19.04.2024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032C88-C139-DA0D-3063-622CDF1A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FB08944-F989-C471-BDE9-DBD10699A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539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996406-4AD0-4B47-F644-B8F20F1D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9428E32-14EB-4DB7-3397-FDA43E3A5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62268B0-BF6B-6E67-20C1-0CDEB660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691B5-F47E-4A31-B329-3BB8B3272E90}" type="datetime1">
              <a:rPr lang="cs-CZ" smtClean="0"/>
              <a:t>19.04.2024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ABBCB9B-AD53-51CF-B16F-1DD761FE3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0B57021-001C-C9F4-F8FB-786547D6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0479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7503E10-86F2-40D0-EFCD-4F1A74376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F3B703B0-F29C-8A7F-C277-2A37613EB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EB92C8B-3497-344D-DEBD-739B4B352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613D-B89E-4AF3-BD1A-239CCFD39532}" type="datetime1">
              <a:rPr lang="cs-CZ" smtClean="0"/>
              <a:t>19.04.2024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27C1472-D666-8AD5-2DB7-4BA07B479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F1379E9-28E9-7298-175D-B9A84F08A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438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2E756A-0ABD-E123-B480-84F4F772E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E3C47A2-2862-6265-69BC-A97851958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DBCE580-04BF-5AD5-356E-4C8658AFF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00E4-876B-40FB-89CF-178686820161}" type="datetime1">
              <a:rPr lang="cs-CZ" smtClean="0"/>
              <a:t>19.04.2024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98DAE98-7793-97CD-E32F-845D014A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8A1B8E5-8469-B2A5-1428-D11B548C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24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302B38-E327-BF6C-ED79-9EA46770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A9A2889-4519-64E5-1941-3A93CC1D4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8817054-A6DF-2A50-EA11-0AAA33974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7B7F1-C664-47B0-A31A-D7ACA3937A59}" type="datetime1">
              <a:rPr lang="cs-CZ" smtClean="0"/>
              <a:t>19.04.2024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ACF6430-061E-BF6A-7802-DE586747E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2B633EF-E996-87E6-DD89-DC5360754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604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D306B8-C554-F870-AE04-599981B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0D6E405-A35E-AFA9-7113-8EFA88028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101B01-43C4-5A6F-4AAB-D6CF4679DE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DE47494-A9D7-AE58-864E-B0A0DBBC8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9C06-2D55-4C2F-BD5C-581B22C17B86}" type="datetime1">
              <a:rPr lang="cs-CZ" smtClean="0"/>
              <a:t>19.04.2024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881777A-4314-3C85-9E4D-2702774BF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4025F23-3246-54B5-BA57-611969EDE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057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62B17E-131B-6614-4CCF-0D406661C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FB036FF-1C0F-425A-AF49-0EF74DE12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C140915-9853-80B4-DEB2-ABFAF0E44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60BBDEB-9CAE-B44C-B4FF-D39BE51DA4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A315205-F05E-3BE5-0B63-25E7FCE31A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636FB07B-0A7F-44FA-C32B-E98ADD43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837D-7415-4027-B56D-7FEF81D4E783}" type="datetime1">
              <a:rPr lang="cs-CZ" smtClean="0"/>
              <a:t>19.04.2024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491F8D3-CA09-9B3E-ADFC-43C3B7E87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7385B43-924B-EBE7-09B7-5F78F9BD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1335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F5B39E-686A-DFE2-2F4D-D574DB6DC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0CE5546-6FA6-40B2-CFE0-8AEC969B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91C-1C82-454D-9051-C480F97314DA}" type="datetime1">
              <a:rPr lang="cs-CZ" smtClean="0"/>
              <a:t>19.04.2024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B602A9B-644E-B5F9-4821-19A07E5E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9D4C4A8-7CAE-0CB3-C64F-F4633540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360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5B1948F9-B041-89C2-652B-C4D8CAA3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247-0DF6-457C-B8F3-6B03FDF6E71A}" type="datetime1">
              <a:rPr lang="cs-CZ" smtClean="0"/>
              <a:t>19.04.2024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19EB34E2-B482-8DCF-D0EB-5733215A7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5CFAF48-7628-7865-B591-E3800BD2B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308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E83E08-9F75-F88C-B8D4-0BD47FF4D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AA43C1-5437-0511-6887-638CCED14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EF9963E-DF20-94DF-3538-D3F434F26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D062032-6B4E-3278-EED6-064AA96E9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B3B5-260C-4919-B0F7-538194DA691B}" type="datetime1">
              <a:rPr lang="cs-CZ" smtClean="0"/>
              <a:t>19.04.2024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9E18F84-2B36-6057-279A-DD58D4745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5B013BF-47F8-525F-3D5A-B2EFF7B3D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25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26057D-8C77-FA03-DF74-2FCF2834A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5E698C23-78B8-BAD4-50F3-EE09637BD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AE0A20C-0212-B1B2-2230-EB6D8E06D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B154720-7DDD-B655-6F7C-F8B9DDDD8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88EF-AC77-431F-8FD4-216A14FD277F}" type="datetime1">
              <a:rPr lang="cs-CZ" smtClean="0"/>
              <a:t>19.04.2024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276D788-679D-4F70-0EC0-6BF2954C2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9120693-2265-3F9F-77DE-1230CF20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111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BBF290F-F334-A9D7-99CD-42F09379B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711B6FC-13C3-1D51-61DC-F1E9FCAAF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C5241DE-9B1B-42C3-826C-461C7F2675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7BB40-4020-47D5-BFE5-DD8DD0594E72}" type="datetime1">
              <a:rPr lang="cs-CZ" smtClean="0"/>
              <a:t>19.04.2024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0314B68-9D80-0332-9305-7BF9FA021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76C7CCF-D02C-19AF-8BA3-D3D2821D1B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3FF46-F781-4F03-BE1D-45239D4615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892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E020063-2385-44AC-BD67-258E1F0B9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014A0B-5338-4077-AFE9-A90D04D44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B79A29F-875B-25A2-96A8-44F5F5649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1388478"/>
            <a:ext cx="982980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z="4400" b="1" kern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Elektroenergetické datové centrum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127680-150F-4A90-9950-F6639257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088F97A-8362-4967-B664-D748B846E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0F9DEDE-4318-412A-81C5-C8C90F689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E97DE9-7844-4707-8928-1CD88ADB72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C58954E-44A5-4A0D-97A9-8A2BB43D6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3" name="Podnadpis 2">
            <a:extLst>
              <a:ext uri="{FF2B5EF4-FFF2-40B4-BE49-F238E27FC236}">
                <a16:creationId xmlns:a16="http://schemas.microsoft.com/office/drawing/2014/main" id="{5D398B09-DFAF-C7D5-BB93-3362CEA42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950" y="2714358"/>
            <a:ext cx="6978710" cy="2591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2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2"/>
              </a:solidFill>
            </a:endParaRPr>
          </a:p>
          <a:p>
            <a:pPr algn="l"/>
            <a:endParaRPr lang="cs-CZ" sz="1800" dirty="0">
              <a:solidFill>
                <a:schemeClr val="tx2"/>
              </a:solidFill>
            </a:endParaRPr>
          </a:p>
          <a:p>
            <a:pPr algn="l"/>
            <a:r>
              <a:rPr lang="cs-CZ" sz="1800" i="1" dirty="0">
                <a:solidFill>
                  <a:schemeClr val="tx2"/>
                </a:solidFill>
              </a:rPr>
              <a:t>Energetická revoluce v praxi, aneb kulatý stůl ke komunitní energetice </a:t>
            </a:r>
          </a:p>
          <a:p>
            <a:pPr algn="l"/>
            <a:r>
              <a:rPr lang="cs-CZ" sz="1800" i="1" dirty="0">
                <a:solidFill>
                  <a:schemeClr val="tx2"/>
                </a:solidFill>
              </a:rPr>
              <a:t>17. 4. 2024</a:t>
            </a:r>
          </a:p>
          <a:p>
            <a:pPr algn="l"/>
            <a:endParaRPr lang="cs-CZ" sz="1800" dirty="0">
              <a:solidFill>
                <a:schemeClr val="tx2"/>
              </a:solidFill>
            </a:endParaRPr>
          </a:p>
          <a:p>
            <a:pPr algn="l"/>
            <a:r>
              <a:rPr lang="cs-CZ" sz="1800" dirty="0">
                <a:solidFill>
                  <a:schemeClr val="tx2"/>
                </a:solidFill>
              </a:rPr>
              <a:t>Ing. Petr Kusý, předseda představenstva a CEO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66920E5-8640-4C24-A775-864763709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CBA3142-5A82-43CE-87A2-EB14B17A5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EF5A1C7-9938-4A33-A5A4-2B05353B3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62A936D-E9F6-4A68-82C2-1D1CC7772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cs-CZ" sz="80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68A9229-BBBE-4934-9700-BA72A1BB0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3440204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E8BAE6-FA98-3152-9707-8F6255230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7024"/>
            <a:ext cx="10515600" cy="663574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O společnosti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7554D55-959E-4F78-6EF6-646B9C9D9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11087099" cy="541020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tabLst>
                <a:tab pos="2514600" algn="l"/>
              </a:tabLst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Název společnosti: 	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Elektroenergetické datové centrum, a.s.</a:t>
            </a:r>
          </a:p>
          <a:p>
            <a:pPr lvl="1">
              <a:lnSpc>
                <a:spcPct val="120000"/>
              </a:lnSpc>
              <a:tabLst>
                <a:tab pos="2514600" algn="l"/>
              </a:tabLst>
            </a:pP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tabLst>
                <a:tab pos="2514600" algn="l"/>
              </a:tabLs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Sídlo společnosti: 	Na Hroudě 1492/4, Vršovice, 100 00 Praha 10</a:t>
            </a:r>
          </a:p>
          <a:p>
            <a:pPr>
              <a:lnSpc>
                <a:spcPct val="120000"/>
              </a:lnSpc>
              <a:tabLst>
                <a:tab pos="2514600" algn="l"/>
              </a:tabLs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Datum založení: 	13.12.2023</a:t>
            </a:r>
          </a:p>
          <a:p>
            <a:pPr lvl="1">
              <a:lnSpc>
                <a:spcPct val="120000"/>
              </a:lnSpc>
              <a:tabLst>
                <a:tab pos="2514600" algn="l"/>
              </a:tabLst>
            </a:pP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tabLst>
                <a:tab pos="2514600" algn="l"/>
              </a:tabLs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Vlastnická struktura: 	ČEPS, ČEZ D, EG.D a PREdi (každá společnost ¼ podíl)</a:t>
            </a:r>
          </a:p>
          <a:p>
            <a:pPr lvl="1">
              <a:lnSpc>
                <a:spcPct val="120000"/>
              </a:lnSpc>
              <a:tabLst>
                <a:tab pos="2514600" algn="l"/>
              </a:tabLst>
            </a:pP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tabLst>
                <a:tab pos="2514600" algn="l"/>
              </a:tabLs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Představenstvo: 	Petr Kusý, Richard Kabele, David Pišťák, Jan Vaněček</a:t>
            </a:r>
          </a:p>
          <a:p>
            <a:pPr lvl="1">
              <a:lnSpc>
                <a:spcPct val="120000"/>
              </a:lnSpc>
              <a:tabLst>
                <a:tab pos="2514600" algn="l"/>
              </a:tabLst>
            </a:pP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tabLst>
                <a:tab pos="2514600" algn="l"/>
              </a:tabLs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Dozorčí rada:	6 členů (1x za každého vlastníka + 2 nominovaní za ČR)</a:t>
            </a:r>
          </a:p>
          <a:p>
            <a:pPr lvl="1">
              <a:lnSpc>
                <a:spcPct val="120000"/>
              </a:lnSpc>
              <a:tabLst>
                <a:tab pos="2514600" algn="l"/>
              </a:tabLst>
            </a:pP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tabLst>
                <a:tab pos="2514600" algn="l"/>
              </a:tabLs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Činnost: 	Činnost elektroenergetického datového centra ve smyslu zákona č. 458/2000 	Sb., zákon o podmínkách podnikání a o výkonu státní správy v energetických 	odvětvích a o změně některých zákonů (energetický zákon), ve znění pozdějších 	předpisů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EAC035B-C958-AAFF-A4F1-4D3D63A4D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9337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6FCB1D-43C0-FA3F-8E62-CC2249EFF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561" y="331569"/>
            <a:ext cx="11207692" cy="1044225"/>
          </a:xfrm>
        </p:spPr>
        <p:txBody>
          <a:bodyPr>
            <a:noAutofit/>
          </a:bodyPr>
          <a:lstStyle/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EDC jako digitální technické řešení umožňující přechod k moderní decentralizované elektroenergetice</a:t>
            </a:r>
          </a:p>
        </p:txBody>
      </p:sp>
      <p:pic>
        <p:nvPicPr>
          <p:cNvPr id="66" name="Obrázek 65">
            <a:extLst>
              <a:ext uri="{FF2B5EF4-FFF2-40B4-BE49-F238E27FC236}">
                <a16:creationId xmlns:a16="http://schemas.microsoft.com/office/drawing/2014/main" id="{6C36AB48-7F34-141C-15FB-3B0239C8D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61" y="1595461"/>
            <a:ext cx="11196954" cy="4776156"/>
          </a:xfrm>
          <a:prstGeom prst="rect">
            <a:avLst/>
          </a:prstGeom>
        </p:spPr>
      </p:pic>
      <p:sp>
        <p:nvSpPr>
          <p:cNvPr id="68" name="Zástupný symbol pro číslo snímku 67">
            <a:extLst>
              <a:ext uri="{FF2B5EF4-FFF2-40B4-BE49-F238E27FC236}">
                <a16:creationId xmlns:a16="http://schemas.microsoft.com/office/drawing/2014/main" id="{A3B3A6FE-3717-ED68-12CE-A60DE073D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88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0D381E-377F-BD2F-4D71-0D48FBC52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445" y="288100"/>
            <a:ext cx="10515600" cy="717629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Základní činnosti EDC a jejich časové začlenění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AA6390B-CB19-EA46-D5BA-2BF6C523A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3FF46-F781-4F03-BE1D-45239D46153A}" type="slidenum">
              <a:rPr lang="cs-CZ" smtClean="0"/>
              <a:t>4</a:t>
            </a:fld>
            <a:endParaRPr 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07220AB-7648-F8D1-2B69-04ACD3132223}"/>
              </a:ext>
            </a:extLst>
          </p:cNvPr>
          <p:cNvSpPr/>
          <p:nvPr/>
        </p:nvSpPr>
        <p:spPr>
          <a:xfrm>
            <a:off x="6346023" y="1222479"/>
            <a:ext cx="3799920" cy="1923587"/>
          </a:xfrm>
          <a:prstGeom prst="roundRect">
            <a:avLst>
              <a:gd name="adj" fmla="val 6760"/>
            </a:avLst>
          </a:prstGeom>
          <a:noFill/>
          <a:ln w="28575" cap="flat" cmpd="sng" algn="ctr">
            <a:solidFill>
              <a:srgbClr val="B2D1EE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 defTabSz="228600">
              <a:defRPr/>
            </a:pP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Podpora agregace</a:t>
            </a:r>
          </a:p>
          <a:p>
            <a:pPr algn="r" defTabSz="228600">
              <a:defRPr/>
            </a:pP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flexibility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23587C9-4026-A103-0B2F-0FD5803B736A}"/>
              </a:ext>
            </a:extLst>
          </p:cNvPr>
          <p:cNvSpPr>
            <a:spLocks/>
          </p:cNvSpPr>
          <p:nvPr/>
        </p:nvSpPr>
        <p:spPr>
          <a:xfrm>
            <a:off x="7712210" y="1420037"/>
            <a:ext cx="1532704" cy="794696"/>
          </a:xfrm>
          <a:prstGeom prst="flowChartConnector">
            <a:avLst/>
          </a:prstGeom>
          <a:solidFill>
            <a:srgbClr val="B2D1EE"/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Krátkodobé </a:t>
            </a:r>
            <a:b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</a:br>
            <a: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trhy</a:t>
            </a:r>
            <a:endParaRPr lang="cs-CZ" sz="900" kern="0" dirty="0">
              <a:solidFill>
                <a:srgbClr val="0064C8">
                  <a:lumMod val="75000"/>
                </a:srgbClr>
              </a:solidFill>
              <a:latin typeface="Arial" panose="020B0604020202020204"/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6F2A8F1-FFD2-F4DE-7832-55BFF3D1819C}"/>
              </a:ext>
            </a:extLst>
          </p:cNvPr>
          <p:cNvSpPr>
            <a:spLocks/>
          </p:cNvSpPr>
          <p:nvPr/>
        </p:nvSpPr>
        <p:spPr>
          <a:xfrm>
            <a:off x="6028218" y="1152133"/>
            <a:ext cx="1532704" cy="794696"/>
          </a:xfrm>
          <a:prstGeom prst="flowChartConnector">
            <a:avLst/>
          </a:prstGeom>
          <a:solidFill>
            <a:schemeClr val="bg2">
              <a:lumMod val="90000"/>
            </a:schemeClr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/>
              </a:rPr>
              <a:t>Redispečink</a:t>
            </a:r>
            <a:r>
              <a:rPr lang="cs-CZ" sz="1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/>
              </a:rPr>
              <a:t> </a:t>
            </a: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1536E5E5-CF44-CEB6-4E86-ADCAD0B90877}"/>
              </a:ext>
            </a:extLst>
          </p:cNvPr>
          <p:cNvSpPr/>
          <p:nvPr/>
        </p:nvSpPr>
        <p:spPr>
          <a:xfrm>
            <a:off x="1995679" y="3854422"/>
            <a:ext cx="3799919" cy="1923587"/>
          </a:xfrm>
          <a:prstGeom prst="roundRect">
            <a:avLst>
              <a:gd name="adj" fmla="val 7889"/>
            </a:avLst>
          </a:prstGeom>
          <a:noFill/>
          <a:ln w="28575" cap="flat" cmpd="sng" algn="ctr">
            <a:solidFill>
              <a:srgbClr val="B2D1EE"/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defTabSz="228600">
              <a:defRPr/>
            </a:pP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Podpora řízení sítí </a:t>
            </a:r>
          </a:p>
          <a:p>
            <a:pPr defTabSz="228600">
              <a:defRPr/>
            </a:pP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při aktivaci flexibility</a:t>
            </a:r>
          </a:p>
          <a:p>
            <a:pPr defTabSz="228600">
              <a:defRPr/>
            </a:pPr>
            <a:endParaRPr lang="cs-CZ" sz="1200" b="1" kern="0" dirty="0">
              <a:solidFill>
                <a:srgbClr val="0064C8"/>
              </a:solidFill>
              <a:latin typeface="Arial" panose="020B0604020202020204"/>
            </a:endParaRP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FF976795-D074-4A81-6928-CEA0EC268372}"/>
              </a:ext>
            </a:extLst>
          </p:cNvPr>
          <p:cNvSpPr>
            <a:spLocks/>
          </p:cNvSpPr>
          <p:nvPr/>
        </p:nvSpPr>
        <p:spPr>
          <a:xfrm>
            <a:off x="2402002" y="4145758"/>
            <a:ext cx="1532704" cy="794696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chemeClr val="bg1"/>
                </a:solidFill>
                <a:latin typeface="Arial" panose="020B0604020202020204"/>
              </a:rPr>
              <a:t>Síťový</a:t>
            </a:r>
            <a:br>
              <a:rPr lang="cs-CZ" sz="1000" b="1" kern="0" dirty="0">
                <a:solidFill>
                  <a:schemeClr val="bg1"/>
                </a:solidFill>
                <a:latin typeface="Arial" panose="020B0604020202020204"/>
              </a:rPr>
            </a:br>
            <a:r>
              <a:rPr lang="cs-CZ" sz="1000" b="1" kern="0" dirty="0">
                <a:solidFill>
                  <a:schemeClr val="bg1"/>
                </a:solidFill>
                <a:latin typeface="Arial" panose="020B0604020202020204"/>
              </a:rPr>
              <a:t> semafor</a:t>
            </a: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B77FC470-0D4B-F237-7760-DD630D1C77C1}"/>
              </a:ext>
            </a:extLst>
          </p:cNvPr>
          <p:cNvSpPr/>
          <p:nvPr/>
        </p:nvSpPr>
        <p:spPr>
          <a:xfrm>
            <a:off x="6346023" y="3854422"/>
            <a:ext cx="3799920" cy="1923587"/>
          </a:xfrm>
          <a:prstGeom prst="roundRect">
            <a:avLst>
              <a:gd name="adj" fmla="val 7053"/>
            </a:avLst>
          </a:prstGeom>
          <a:noFill/>
          <a:ln w="28575" cap="flat" cmpd="sng" algn="ctr">
            <a:solidFill>
              <a:srgbClr val="B2D1EE"/>
            </a:solidFill>
            <a:prstDash val="solid"/>
            <a:miter lim="800000"/>
          </a:ln>
          <a:effectLst/>
        </p:spPr>
        <p:txBody>
          <a:bodyPr rtlCol="0" anchor="b" anchorCtr="0"/>
          <a:lstStyle/>
          <a:p>
            <a:pPr algn="r" defTabSz="228600">
              <a:defRPr/>
            </a:pP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Datová výměna </a:t>
            </a:r>
            <a:b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</a:b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PPS &lt;-&gt; PDS </a:t>
            </a:r>
            <a:b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</a:b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při plánování provozu</a:t>
            </a: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602A48CB-B183-3201-D297-2D67F206F014}"/>
              </a:ext>
            </a:extLst>
          </p:cNvPr>
          <p:cNvSpPr>
            <a:spLocks/>
          </p:cNvSpPr>
          <p:nvPr/>
        </p:nvSpPr>
        <p:spPr>
          <a:xfrm>
            <a:off x="7825969" y="3791269"/>
            <a:ext cx="1532704" cy="794696"/>
          </a:xfrm>
          <a:prstGeom prst="flowChartConnector">
            <a:avLst/>
          </a:prstGeom>
          <a:solidFill>
            <a:srgbClr val="B2D1EE"/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Bilanční příprava provozu</a:t>
            </a: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CC74EB7E-AEBF-FC32-9AE9-439B2F319F48}"/>
              </a:ext>
            </a:extLst>
          </p:cNvPr>
          <p:cNvSpPr>
            <a:spLocks/>
          </p:cNvSpPr>
          <p:nvPr/>
        </p:nvSpPr>
        <p:spPr>
          <a:xfrm>
            <a:off x="5986772" y="5081271"/>
            <a:ext cx="1532704" cy="794696"/>
          </a:xfrm>
          <a:prstGeom prst="flowChartConnector">
            <a:avLst/>
          </a:prstGeom>
          <a:solidFill>
            <a:schemeClr val="bg2">
              <a:lumMod val="90000"/>
            </a:schemeClr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/>
              </a:rPr>
              <a:t>Příprava provozu U/Q</a:t>
            </a: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4A129927-D128-5916-EDC5-216858A7136A}"/>
              </a:ext>
            </a:extLst>
          </p:cNvPr>
          <p:cNvSpPr>
            <a:spLocks/>
          </p:cNvSpPr>
          <p:nvPr/>
        </p:nvSpPr>
        <p:spPr>
          <a:xfrm>
            <a:off x="7340395" y="4612481"/>
            <a:ext cx="1532704" cy="794696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cs-CZ" sz="1000" b="1" kern="0" dirty="0">
                <a:solidFill>
                  <a:schemeClr val="bg1"/>
                </a:solidFill>
                <a:latin typeface="Arial" panose="020B0604020202020204"/>
              </a:rPr>
              <a:t>Příprava provozu sítí</a:t>
            </a:r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id="{2C28DEEA-D7DF-1DC2-C01E-6E55C20B7949}"/>
              </a:ext>
            </a:extLst>
          </p:cNvPr>
          <p:cNvSpPr/>
          <p:nvPr/>
        </p:nvSpPr>
        <p:spPr>
          <a:xfrm>
            <a:off x="1995636" y="1222479"/>
            <a:ext cx="3799920" cy="1923587"/>
          </a:xfrm>
          <a:prstGeom prst="roundRect">
            <a:avLst>
              <a:gd name="adj" fmla="val 7370"/>
            </a:avLst>
          </a:prstGeom>
          <a:noFill/>
          <a:ln w="28575" cap="flat" cmpd="sng" algn="ctr">
            <a:solidFill>
              <a:srgbClr val="B2D1EE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defTabSz="228600">
              <a:defRPr/>
            </a:pP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Poskytování podkladových</a:t>
            </a:r>
            <a:b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</a:br>
            <a:r>
              <a:rPr lang="cs-CZ" sz="1200" b="1" kern="0" dirty="0">
                <a:solidFill>
                  <a:srgbClr val="0064C8"/>
                </a:solidFill>
                <a:latin typeface="Arial" panose="020B0604020202020204"/>
              </a:rPr>
              <a:t>dat měření</a:t>
            </a: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00F2055F-5992-2561-11E2-F6360916A15C}"/>
              </a:ext>
            </a:extLst>
          </p:cNvPr>
          <p:cNvSpPr>
            <a:spLocks/>
          </p:cNvSpPr>
          <p:nvPr/>
        </p:nvSpPr>
        <p:spPr>
          <a:xfrm>
            <a:off x="2145894" y="2442074"/>
            <a:ext cx="1702827" cy="794696"/>
          </a:xfrm>
          <a:prstGeom prst="flowChartConnector">
            <a:avLst/>
          </a:prstGeom>
          <a:solidFill>
            <a:schemeClr val="accent4">
              <a:lumMod val="60000"/>
              <a:lumOff val="40000"/>
            </a:schemeClr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Sdílení elektřiny </a:t>
            </a:r>
            <a:b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</a:br>
            <a:r>
              <a:rPr lang="cs-CZ" sz="900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(aktivní zákazníci, energetické komunity)</a:t>
            </a:r>
            <a:endParaRPr lang="cs-CZ" sz="1000" kern="0" dirty="0">
              <a:solidFill>
                <a:srgbClr val="0064C8">
                  <a:lumMod val="75000"/>
                </a:srgbClr>
              </a:solidFill>
              <a:latin typeface="Arial" panose="020B0604020202020204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BD3881F7-11AD-10C1-27D5-2CC858B5A7DA}"/>
              </a:ext>
            </a:extLst>
          </p:cNvPr>
          <p:cNvSpPr>
            <a:spLocks/>
          </p:cNvSpPr>
          <p:nvPr/>
        </p:nvSpPr>
        <p:spPr>
          <a:xfrm>
            <a:off x="2882602" y="1621887"/>
            <a:ext cx="1532704" cy="794696"/>
          </a:xfrm>
          <a:prstGeom prst="flowChartConnector">
            <a:avLst/>
          </a:prstGeom>
          <a:solidFill>
            <a:srgbClr val="B2D1EE"/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Akumulace</a:t>
            </a: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941B2ECF-96B7-5134-E631-1BF292914754}"/>
              </a:ext>
            </a:extLst>
          </p:cNvPr>
          <p:cNvSpPr>
            <a:spLocks/>
          </p:cNvSpPr>
          <p:nvPr/>
        </p:nvSpPr>
        <p:spPr>
          <a:xfrm>
            <a:off x="4168692" y="1120082"/>
            <a:ext cx="1532704" cy="794696"/>
          </a:xfrm>
          <a:prstGeom prst="flowChartConnector">
            <a:avLst/>
          </a:prstGeom>
          <a:solidFill>
            <a:srgbClr val="B2D1EE"/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Zúčtování odchylek</a:t>
            </a:r>
          </a:p>
        </p:txBody>
      </p:sp>
      <p:sp>
        <p:nvSpPr>
          <p:cNvPr id="18" name="Rectangle 28">
            <a:extLst>
              <a:ext uri="{FF2B5EF4-FFF2-40B4-BE49-F238E27FC236}">
                <a16:creationId xmlns:a16="http://schemas.microsoft.com/office/drawing/2014/main" id="{716F1B36-0595-A7B0-347C-FFA6B473BB79}"/>
              </a:ext>
            </a:extLst>
          </p:cNvPr>
          <p:cNvSpPr>
            <a:spLocks/>
          </p:cNvSpPr>
          <p:nvPr/>
        </p:nvSpPr>
        <p:spPr>
          <a:xfrm>
            <a:off x="7142224" y="2225423"/>
            <a:ext cx="1532704" cy="794696"/>
          </a:xfrm>
          <a:prstGeom prst="flowChartConnector">
            <a:avLst/>
          </a:prstGeom>
          <a:solidFill>
            <a:schemeClr val="bg2">
              <a:lumMod val="90000"/>
            </a:schemeClr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/>
              </a:rPr>
              <a:t>Nefrekvenční </a:t>
            </a:r>
            <a:r>
              <a:rPr lang="cs-CZ" sz="1000" b="1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/>
              </a:rPr>
              <a:t>PpS</a:t>
            </a:r>
            <a:endParaRPr lang="cs-CZ" sz="1000" b="1" kern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/>
            </a:endParaRPr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119A7E05-0C2A-D597-EB5E-F6C406A24F41}"/>
              </a:ext>
            </a:extLst>
          </p:cNvPr>
          <p:cNvSpPr>
            <a:spLocks/>
          </p:cNvSpPr>
          <p:nvPr/>
        </p:nvSpPr>
        <p:spPr>
          <a:xfrm>
            <a:off x="8808271" y="2494931"/>
            <a:ext cx="1532704" cy="794696"/>
          </a:xfrm>
          <a:prstGeom prst="flowChartConnector">
            <a:avLst/>
          </a:prstGeom>
          <a:solidFill>
            <a:srgbClr val="B2D1EE"/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400" b="1" kern="0" dirty="0">
                <a:solidFill>
                  <a:srgbClr val="0064C8">
                    <a:lumMod val="75000"/>
                  </a:srgbClr>
                </a:solidFill>
                <a:latin typeface="Arial" panose="020B0604020202020204"/>
              </a:rPr>
              <a:t>SVR</a:t>
            </a:r>
          </a:p>
        </p:txBody>
      </p: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479C190E-7FFE-E730-521C-5F8CF4E97B69}"/>
              </a:ext>
            </a:extLst>
          </p:cNvPr>
          <p:cNvGrpSpPr/>
          <p:nvPr/>
        </p:nvGrpSpPr>
        <p:grpSpPr>
          <a:xfrm>
            <a:off x="4797005" y="2877123"/>
            <a:ext cx="2202345" cy="1183090"/>
            <a:chOff x="7482452" y="5083311"/>
            <a:chExt cx="3381307" cy="1998047"/>
          </a:xfrm>
        </p:grpSpPr>
        <p:pic>
          <p:nvPicPr>
            <p:cNvPr id="21" name="Obrázek 20">
              <a:extLst>
                <a:ext uri="{FF2B5EF4-FFF2-40B4-BE49-F238E27FC236}">
                  <a16:creationId xmlns:a16="http://schemas.microsoft.com/office/drawing/2014/main" id="{1DDFE863-2C26-718C-C51D-055161ED2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2452" y="5083311"/>
              <a:ext cx="3381307" cy="1998047"/>
            </a:xfrm>
            <a:prstGeom prst="rect">
              <a:avLst/>
            </a:prstGeom>
          </p:spPr>
        </p:pic>
        <p:pic>
          <p:nvPicPr>
            <p:cNvPr id="22" name="Obrázek 21">
              <a:extLst>
                <a:ext uri="{FF2B5EF4-FFF2-40B4-BE49-F238E27FC236}">
                  <a16:creationId xmlns:a16="http://schemas.microsoft.com/office/drawing/2014/main" id="{E6E49EEE-53D0-DCE5-AE20-6126607E8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613881" y="5184249"/>
              <a:ext cx="1875324" cy="1210287"/>
            </a:xfrm>
            <a:prstGeom prst="rect">
              <a:avLst/>
            </a:prstGeom>
          </p:spPr>
        </p:pic>
      </p:grp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id="{B7F96F24-55A9-1AAD-1A90-2A8567865122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4935044" y="1914777"/>
            <a:ext cx="154558" cy="89644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BB63388-FE0E-DC4C-D54C-5F6E1A4B4589}"/>
              </a:ext>
            </a:extLst>
          </p:cNvPr>
          <p:cNvCxnSpPr>
            <a:cxnSpLocks/>
            <a:stCxn id="7" idx="4"/>
          </p:cNvCxnSpPr>
          <p:nvPr/>
        </p:nvCxnSpPr>
        <p:spPr>
          <a:xfrm flipH="1">
            <a:off x="6591757" y="1946829"/>
            <a:ext cx="202813" cy="83200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Přímá spojnice 24">
            <a:extLst>
              <a:ext uri="{FF2B5EF4-FFF2-40B4-BE49-F238E27FC236}">
                <a16:creationId xmlns:a16="http://schemas.microsoft.com/office/drawing/2014/main" id="{73C1C47F-27EE-7F6F-8B02-68F176FD52C1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6822902" y="4136262"/>
            <a:ext cx="741952" cy="59260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F7F27302-B481-3B86-7ED5-6FC25C327B28}"/>
              </a:ext>
            </a:extLst>
          </p:cNvPr>
          <p:cNvCxnSpPr>
            <a:cxnSpLocks/>
            <a:stCxn id="11" idx="2"/>
          </p:cNvCxnSpPr>
          <p:nvPr/>
        </p:nvCxnSpPr>
        <p:spPr>
          <a:xfrm flipH="1" flipV="1">
            <a:off x="7078938" y="3819438"/>
            <a:ext cx="747031" cy="36917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9CCC8586-B1E7-546B-5DA3-AD2979C9C446}"/>
              </a:ext>
            </a:extLst>
          </p:cNvPr>
          <p:cNvCxnSpPr>
            <a:cxnSpLocks/>
            <a:stCxn id="19" idx="3"/>
          </p:cNvCxnSpPr>
          <p:nvPr/>
        </p:nvCxnSpPr>
        <p:spPr>
          <a:xfrm flipH="1">
            <a:off x="7005399" y="3173246"/>
            <a:ext cx="2027332" cy="42826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Přímá spojnice 27">
            <a:extLst>
              <a:ext uri="{FF2B5EF4-FFF2-40B4-BE49-F238E27FC236}">
                <a16:creationId xmlns:a16="http://schemas.microsoft.com/office/drawing/2014/main" id="{A277D7C9-1E6A-037D-3E0B-58440A9F3A2C}"/>
              </a:ext>
            </a:extLst>
          </p:cNvPr>
          <p:cNvCxnSpPr>
            <a:cxnSpLocks/>
            <a:stCxn id="18" idx="3"/>
          </p:cNvCxnSpPr>
          <p:nvPr/>
        </p:nvCxnSpPr>
        <p:spPr>
          <a:xfrm flipH="1">
            <a:off x="7091701" y="2903738"/>
            <a:ext cx="274982" cy="15368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Přímá spojnice 28">
            <a:extLst>
              <a:ext uri="{FF2B5EF4-FFF2-40B4-BE49-F238E27FC236}">
                <a16:creationId xmlns:a16="http://schemas.microsoft.com/office/drawing/2014/main" id="{5C8B4296-F80F-EF6B-3A4B-7E03F3DCC517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6845093" y="1817385"/>
            <a:ext cx="867117" cy="103540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Přímá spojnice 29">
            <a:extLst>
              <a:ext uri="{FF2B5EF4-FFF2-40B4-BE49-F238E27FC236}">
                <a16:creationId xmlns:a16="http://schemas.microsoft.com/office/drawing/2014/main" id="{0013979E-724A-9F0F-0941-293694FF47FD}"/>
              </a:ext>
            </a:extLst>
          </p:cNvPr>
          <p:cNvCxnSpPr>
            <a:cxnSpLocks/>
          </p:cNvCxnSpPr>
          <p:nvPr/>
        </p:nvCxnSpPr>
        <p:spPr>
          <a:xfrm>
            <a:off x="3834287" y="2994429"/>
            <a:ext cx="883129" cy="13051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Přímá spojnice 30">
            <a:extLst>
              <a:ext uri="{FF2B5EF4-FFF2-40B4-BE49-F238E27FC236}">
                <a16:creationId xmlns:a16="http://schemas.microsoft.com/office/drawing/2014/main" id="{6640ED21-73C1-2043-FB91-777C2D384ECA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4190846" y="2300202"/>
            <a:ext cx="673006" cy="51578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5800C38B-CD2E-15E8-9547-4EDCB8828EF8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6480605" y="4158507"/>
            <a:ext cx="272520" cy="92276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Přímá spojnice 32">
            <a:extLst>
              <a:ext uri="{FF2B5EF4-FFF2-40B4-BE49-F238E27FC236}">
                <a16:creationId xmlns:a16="http://schemas.microsoft.com/office/drawing/2014/main" id="{5C2894CF-C2F8-DC96-2B58-0C890EAEE03E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4908038" y="4145758"/>
            <a:ext cx="554464" cy="93829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Přímá spojnice 33">
            <a:extLst>
              <a:ext uri="{FF2B5EF4-FFF2-40B4-BE49-F238E27FC236}">
                <a16:creationId xmlns:a16="http://schemas.microsoft.com/office/drawing/2014/main" id="{BF22CE66-8BE3-3E53-3E79-C55C094A9986}"/>
              </a:ext>
            </a:extLst>
          </p:cNvPr>
          <p:cNvCxnSpPr>
            <a:cxnSpLocks/>
            <a:stCxn id="9" idx="7"/>
          </p:cNvCxnSpPr>
          <p:nvPr/>
        </p:nvCxnSpPr>
        <p:spPr>
          <a:xfrm flipV="1">
            <a:off x="3710247" y="3731894"/>
            <a:ext cx="954483" cy="53024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5" name="Obrázek 34" descr="Obsah obrázku text, podepsat, červená, talíř&#10;&#10;Popis byl vytvořen automaticky">
            <a:extLst>
              <a:ext uri="{FF2B5EF4-FFF2-40B4-BE49-F238E27FC236}">
                <a16:creationId xmlns:a16="http://schemas.microsoft.com/office/drawing/2014/main" id="{BD0438A4-811C-9476-F2E1-3D6082BFB2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468" y="2663222"/>
            <a:ext cx="320041" cy="198121"/>
          </a:xfrm>
          <a:prstGeom prst="rect">
            <a:avLst/>
          </a:prstGeom>
        </p:spPr>
      </p:pic>
      <p:pic>
        <p:nvPicPr>
          <p:cNvPr id="36" name="Obrázek 35" descr="Obsah obrázku text, podepsat, červená, talíř&#10;&#10;Popis byl vytvořen automaticky">
            <a:extLst>
              <a:ext uri="{FF2B5EF4-FFF2-40B4-BE49-F238E27FC236}">
                <a16:creationId xmlns:a16="http://schemas.microsoft.com/office/drawing/2014/main" id="{64E8D47F-2B86-782E-2A39-8DCEFD9561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414" y="4213211"/>
            <a:ext cx="320041" cy="196602"/>
          </a:xfrm>
          <a:prstGeom prst="rect">
            <a:avLst/>
          </a:prstGeom>
        </p:spPr>
      </p:pic>
      <p:pic>
        <p:nvPicPr>
          <p:cNvPr id="37" name="Obrázek 36" descr="Obsah obrázku text, podepsat, červená, talíř&#10;&#10;Popis byl vytvořen automaticky">
            <a:extLst>
              <a:ext uri="{FF2B5EF4-FFF2-40B4-BE49-F238E27FC236}">
                <a16:creationId xmlns:a16="http://schemas.microsoft.com/office/drawing/2014/main" id="{285AB389-45BA-C7ED-304B-C9D12009FF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642" y="4046698"/>
            <a:ext cx="320041" cy="198121"/>
          </a:xfrm>
          <a:prstGeom prst="rect">
            <a:avLst/>
          </a:prstGeom>
        </p:spPr>
      </p:pic>
      <p:pic>
        <p:nvPicPr>
          <p:cNvPr id="38" name="Obrázek 37" descr="Obsah obrázku text, podepsat, červená, talíř&#10;&#10;Popis byl vytvořen automaticky">
            <a:extLst>
              <a:ext uri="{FF2B5EF4-FFF2-40B4-BE49-F238E27FC236}">
                <a16:creationId xmlns:a16="http://schemas.microsoft.com/office/drawing/2014/main" id="{CC5C6E20-2916-D131-314D-E693B25DAD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974" y="4009351"/>
            <a:ext cx="320041" cy="198121"/>
          </a:xfrm>
          <a:prstGeom prst="rect">
            <a:avLst/>
          </a:prstGeom>
        </p:spPr>
      </p:pic>
      <p:pic>
        <p:nvPicPr>
          <p:cNvPr id="39" name="Obrázek 38" descr="Obsah obrázku text, podepsat, červená, talíř&#10;&#10;Popis byl vytvořen automaticky">
            <a:extLst>
              <a:ext uri="{FF2B5EF4-FFF2-40B4-BE49-F238E27FC236}">
                <a16:creationId xmlns:a16="http://schemas.microsoft.com/office/drawing/2014/main" id="{C71B8D0B-D265-0798-87F2-AAADCA800C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242" y="3385839"/>
            <a:ext cx="320041" cy="198121"/>
          </a:xfrm>
          <a:prstGeom prst="rect">
            <a:avLst/>
          </a:prstGeom>
        </p:spPr>
      </p:pic>
      <p:pic>
        <p:nvPicPr>
          <p:cNvPr id="40" name="Obrázek 39" descr="Obsah obrázku text, podepsat, červená, talíř&#10;&#10;Popis byl vytvořen automaticky">
            <a:extLst>
              <a:ext uri="{FF2B5EF4-FFF2-40B4-BE49-F238E27FC236}">
                <a16:creationId xmlns:a16="http://schemas.microsoft.com/office/drawing/2014/main" id="{D05E8A13-37A5-CBA8-449C-EAAC63256D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631" y="3539137"/>
            <a:ext cx="320041" cy="196602"/>
          </a:xfrm>
          <a:prstGeom prst="rect">
            <a:avLst/>
          </a:prstGeom>
        </p:spPr>
      </p:pic>
      <p:sp>
        <p:nvSpPr>
          <p:cNvPr id="41" name="TextovéPole 40">
            <a:extLst>
              <a:ext uri="{FF2B5EF4-FFF2-40B4-BE49-F238E27FC236}">
                <a16:creationId xmlns:a16="http://schemas.microsoft.com/office/drawing/2014/main" id="{3EB1DC4D-918C-5F93-6ADF-85F0ABA9BB2A}"/>
              </a:ext>
            </a:extLst>
          </p:cNvPr>
          <p:cNvSpPr txBox="1"/>
          <p:nvPr/>
        </p:nvSpPr>
        <p:spPr>
          <a:xfrm>
            <a:off x="4101751" y="2547211"/>
            <a:ext cx="28454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228600">
              <a:defRPr/>
            </a:pPr>
            <a:r>
              <a:rPr lang="cs-CZ" sz="2000" b="1" dirty="0">
                <a:solidFill>
                  <a:srgbClr val="BF2A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</a:rPr>
              <a:t>EDC</a:t>
            </a:r>
          </a:p>
        </p:txBody>
      </p:sp>
      <p:sp>
        <p:nvSpPr>
          <p:cNvPr id="49" name="Rectangle 12">
            <a:extLst>
              <a:ext uri="{FF2B5EF4-FFF2-40B4-BE49-F238E27FC236}">
                <a16:creationId xmlns:a16="http://schemas.microsoft.com/office/drawing/2014/main" id="{F083D81D-E4F6-A7F7-6A4D-288E5E49F191}"/>
              </a:ext>
            </a:extLst>
          </p:cNvPr>
          <p:cNvSpPr>
            <a:spLocks/>
          </p:cNvSpPr>
          <p:nvPr/>
        </p:nvSpPr>
        <p:spPr>
          <a:xfrm>
            <a:off x="4141686" y="5084051"/>
            <a:ext cx="1532704" cy="794696"/>
          </a:xfrm>
          <a:prstGeom prst="flowChartConnector">
            <a:avLst/>
          </a:prstGeom>
          <a:solidFill>
            <a:schemeClr val="bg2">
              <a:lumMod val="90000"/>
            </a:schemeClr>
          </a:solidFill>
          <a:ln w="38100" cap="flat" cmpd="sng" algn="ctr">
            <a:noFill/>
            <a:prstDash val="sys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228600">
              <a:defRPr/>
            </a:pPr>
            <a:r>
              <a:rPr lang="cs-CZ" sz="1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/>
              </a:rPr>
              <a:t>Dynamické tarify</a:t>
            </a:r>
          </a:p>
        </p:txBody>
      </p:sp>
      <p:sp>
        <p:nvSpPr>
          <p:cNvPr id="52" name="Obdélník 51">
            <a:extLst>
              <a:ext uri="{FF2B5EF4-FFF2-40B4-BE49-F238E27FC236}">
                <a16:creationId xmlns:a16="http://schemas.microsoft.com/office/drawing/2014/main" id="{C4CA68A3-077B-D61B-AD4C-B5E442C99D8F}"/>
              </a:ext>
            </a:extLst>
          </p:cNvPr>
          <p:cNvSpPr/>
          <p:nvPr/>
        </p:nvSpPr>
        <p:spPr>
          <a:xfrm>
            <a:off x="1866672" y="6235910"/>
            <a:ext cx="595247" cy="130628"/>
          </a:xfrm>
          <a:prstGeom prst="rect">
            <a:avLst/>
          </a:prstGeom>
          <a:solidFill>
            <a:srgbClr val="CF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Obdélník 52">
            <a:extLst>
              <a:ext uri="{FF2B5EF4-FFF2-40B4-BE49-F238E27FC236}">
                <a16:creationId xmlns:a16="http://schemas.microsoft.com/office/drawing/2014/main" id="{44A030F1-E760-F5AF-9D71-BE7F51890F05}"/>
              </a:ext>
            </a:extLst>
          </p:cNvPr>
          <p:cNvSpPr/>
          <p:nvPr/>
        </p:nvSpPr>
        <p:spPr>
          <a:xfrm>
            <a:off x="1866672" y="6475396"/>
            <a:ext cx="595247" cy="130628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28F37624-8849-3D84-6B61-C4FAEB233EF3}"/>
              </a:ext>
            </a:extLst>
          </p:cNvPr>
          <p:cNvSpPr txBox="1"/>
          <p:nvPr/>
        </p:nvSpPr>
        <p:spPr>
          <a:xfrm>
            <a:off x="2496077" y="6169419"/>
            <a:ext cx="32143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Činnosti EDC odložené pro realizaci v budoucnu</a:t>
            </a: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FBB2C271-3B1C-9780-389B-F816447DC6C6}"/>
              </a:ext>
            </a:extLst>
          </p:cNvPr>
          <p:cNvSpPr txBox="1"/>
          <p:nvPr/>
        </p:nvSpPr>
        <p:spPr>
          <a:xfrm>
            <a:off x="2496077" y="6402802"/>
            <a:ext cx="2912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Činnosti zavedené v dočasném řešení EDC</a:t>
            </a:r>
          </a:p>
        </p:txBody>
      </p:sp>
      <p:sp>
        <p:nvSpPr>
          <p:cNvPr id="58" name="Obdélník 57">
            <a:extLst>
              <a:ext uri="{FF2B5EF4-FFF2-40B4-BE49-F238E27FC236}">
                <a16:creationId xmlns:a16="http://schemas.microsoft.com/office/drawing/2014/main" id="{09388D80-3670-4BB2-335C-99717CE4B715}"/>
              </a:ext>
            </a:extLst>
          </p:cNvPr>
          <p:cNvSpPr/>
          <p:nvPr/>
        </p:nvSpPr>
        <p:spPr>
          <a:xfrm>
            <a:off x="6745148" y="6229807"/>
            <a:ext cx="595247" cy="130628"/>
          </a:xfrm>
          <a:prstGeom prst="rect">
            <a:avLst/>
          </a:prstGeom>
          <a:solidFill>
            <a:srgbClr val="B2D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Obdélník 58">
            <a:extLst>
              <a:ext uri="{FF2B5EF4-FFF2-40B4-BE49-F238E27FC236}">
                <a16:creationId xmlns:a16="http://schemas.microsoft.com/office/drawing/2014/main" id="{4CBAACA6-ED88-93F2-DF02-F43507707C2D}"/>
              </a:ext>
            </a:extLst>
          </p:cNvPr>
          <p:cNvSpPr/>
          <p:nvPr/>
        </p:nvSpPr>
        <p:spPr>
          <a:xfrm>
            <a:off x="6745148" y="6469293"/>
            <a:ext cx="595247" cy="1306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60" name="TextovéPole 59">
            <a:extLst>
              <a:ext uri="{FF2B5EF4-FFF2-40B4-BE49-F238E27FC236}">
                <a16:creationId xmlns:a16="http://schemas.microsoft.com/office/drawing/2014/main" id="{AEF56AE1-9795-4886-6365-47A70A726527}"/>
              </a:ext>
            </a:extLst>
          </p:cNvPr>
          <p:cNvSpPr txBox="1"/>
          <p:nvPr/>
        </p:nvSpPr>
        <p:spPr>
          <a:xfrm>
            <a:off x="7374553" y="6164316"/>
            <a:ext cx="2491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Činnosti EDC realizované k 1.7.2026</a:t>
            </a:r>
          </a:p>
        </p:txBody>
      </p:sp>
      <p:sp>
        <p:nvSpPr>
          <p:cNvPr id="61" name="TextovéPole 60">
            <a:extLst>
              <a:ext uri="{FF2B5EF4-FFF2-40B4-BE49-F238E27FC236}">
                <a16:creationId xmlns:a16="http://schemas.microsoft.com/office/drawing/2014/main" id="{93A508AB-C2CF-CED0-A7CD-B1C658C174B6}"/>
              </a:ext>
            </a:extLst>
          </p:cNvPr>
          <p:cNvSpPr txBox="1"/>
          <p:nvPr/>
        </p:nvSpPr>
        <p:spPr>
          <a:xfrm>
            <a:off x="7374553" y="6402802"/>
            <a:ext cx="2489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Činnosti EDC s realizací od 1.1.2027</a:t>
            </a:r>
          </a:p>
        </p:txBody>
      </p:sp>
    </p:spTree>
    <p:extLst>
      <p:ext uri="{BB962C8B-B14F-4D97-AF65-F5344CB8AC3E}">
        <p14:creationId xmlns:p14="http://schemas.microsoft.com/office/powerpoint/2010/main" val="406625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E020063-2385-44AC-BD67-258E1F0B9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014A0B-5338-4077-AFE9-A90D04D44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B79A29F-875B-25A2-96A8-44F5F5649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2264778"/>
            <a:ext cx="982980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z="4400" b="1" kern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pozornost!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127680-150F-4A90-9950-F6639257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088F97A-8362-4967-B664-D748B846E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0F9DEDE-4318-412A-81C5-C8C90F689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E97DE9-7844-4707-8928-1CD88ADB72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C58954E-44A5-4A0D-97A9-8A2BB43D6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66920E5-8640-4C24-A775-864763709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CBA3142-5A82-43CE-87A2-EB14B17A5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EF5A1C7-9938-4A33-A5A4-2B05353B3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62A936D-E9F6-4A68-82C2-1D1CC7772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cs-CZ" sz="80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68A9229-BBBE-4934-9700-BA72A1BB0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382702185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266</Words>
  <Application>Microsoft Office PowerPoint</Application>
  <PresentationFormat>Širokoúhlá obrazovka</PresentationFormat>
  <Paragraphs>50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Elektroenergetické datové centrum</vt:lpstr>
      <vt:lpstr>O společnosti</vt:lpstr>
      <vt:lpstr>EDC jako digitální technické řešení umožňující přechod k moderní decentralizované elektroenergetice</vt:lpstr>
      <vt:lpstr>Základní činnosti EDC a jejich časové začlenění</vt:lpstr>
      <vt:lpstr>Děkuji za pozornost!</vt:lpstr>
    </vt:vector>
  </TitlesOfParts>
  <Company>Prazska energetika,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Elektroenergetické datové centrum</dc:title>
  <dc:creator>Vycpálek Martin, Ing.</dc:creator>
  <cp:lastModifiedBy>Michal Dolana</cp:lastModifiedBy>
  <cp:revision>20</cp:revision>
  <dcterms:created xsi:type="dcterms:W3CDTF">2024-03-18T12:14:45Z</dcterms:created>
  <dcterms:modified xsi:type="dcterms:W3CDTF">2024-04-19T08:52:55Z</dcterms:modified>
</cp:coreProperties>
</file>